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48"/>
  </p:notesMasterIdLst>
  <p:sldIdLst>
    <p:sldId id="256" r:id="rId3"/>
    <p:sldId id="257" r:id="rId4"/>
    <p:sldId id="258" r:id="rId5"/>
    <p:sldId id="259" r:id="rId6"/>
    <p:sldId id="260" r:id="rId7"/>
    <p:sldId id="261" r:id="rId8"/>
    <p:sldId id="265" r:id="rId9"/>
    <p:sldId id="262" r:id="rId10"/>
    <p:sldId id="263" r:id="rId11"/>
    <p:sldId id="264" r:id="rId12"/>
    <p:sldId id="266" r:id="rId13"/>
    <p:sldId id="286" r:id="rId14"/>
    <p:sldId id="288" r:id="rId15"/>
    <p:sldId id="289" r:id="rId16"/>
    <p:sldId id="267" r:id="rId17"/>
    <p:sldId id="276" r:id="rId18"/>
    <p:sldId id="277" r:id="rId19"/>
    <p:sldId id="278" r:id="rId20"/>
    <p:sldId id="282" r:id="rId21"/>
    <p:sldId id="279" r:id="rId22"/>
    <p:sldId id="280" r:id="rId23"/>
    <p:sldId id="281" r:id="rId24"/>
    <p:sldId id="284" r:id="rId25"/>
    <p:sldId id="285" r:id="rId26"/>
    <p:sldId id="283" r:id="rId27"/>
    <p:sldId id="291" r:id="rId28"/>
    <p:sldId id="292" r:id="rId29"/>
    <p:sldId id="295" r:id="rId30"/>
    <p:sldId id="293" r:id="rId31"/>
    <p:sldId id="300" r:id="rId32"/>
    <p:sldId id="296" r:id="rId33"/>
    <p:sldId id="294" r:id="rId34"/>
    <p:sldId id="297" r:id="rId35"/>
    <p:sldId id="298" r:id="rId36"/>
    <p:sldId id="299" r:id="rId37"/>
    <p:sldId id="301" r:id="rId38"/>
    <p:sldId id="268" r:id="rId39"/>
    <p:sldId id="269" r:id="rId40"/>
    <p:sldId id="270" r:id="rId41"/>
    <p:sldId id="287" r:id="rId42"/>
    <p:sldId id="271" r:id="rId43"/>
    <p:sldId id="272" r:id="rId44"/>
    <p:sldId id="273" r:id="rId45"/>
    <p:sldId id="274" r:id="rId46"/>
    <p:sldId id="275" r:id="rId47"/>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i8mKqxQDipEl6OQ03IJvEi2fqrS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533"/>
    <p:restoredTop sz="94692"/>
  </p:normalViewPr>
  <p:slideViewPr>
    <p:cSldViewPr snapToGrid="0">
      <p:cViewPr varScale="1">
        <p:scale>
          <a:sx n="106" d="100"/>
          <a:sy n="106" d="100"/>
        </p:scale>
        <p:origin x="88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51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1: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7" name="Google Shape;117;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3: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1" name="Google Shape;151;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0" name="Google Shape;160;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8" name="Google Shape;168;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8" name="Google Shape;178;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6" name="Google Shape;216;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7" name="Google Shape;187;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8" name="Google Shape;198;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 name="Google Shape;209;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4" name="Google Shape;224;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dirty="0"/>
              <a:t>https://</a:t>
            </a:r>
            <a:r>
              <a:rPr lang="en-US" dirty="0" err="1"/>
              <a:t>www.setgame.com</a:t>
            </a:r>
            <a:r>
              <a:rPr lang="en-US" dirty="0"/>
              <a:t>/set/puzzle</a:t>
            </a:r>
            <a:endParaRPr dirty="0"/>
          </a:p>
        </p:txBody>
      </p:sp>
      <p:sp>
        <p:nvSpPr>
          <p:cNvPr id="224" name="Google Shape;224;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0036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dirty="0"/>
              <a:t>https://</a:t>
            </a:r>
            <a:r>
              <a:rPr lang="en-US" dirty="0" err="1"/>
              <a:t>www.setgame.com</a:t>
            </a:r>
            <a:r>
              <a:rPr lang="en-US" dirty="0"/>
              <a:t>/set/puzzle</a:t>
            </a:r>
            <a:endParaRPr dirty="0"/>
          </a:p>
        </p:txBody>
      </p:sp>
      <p:sp>
        <p:nvSpPr>
          <p:cNvPr id="224" name="Google Shape;224;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8491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dirty="0"/>
              <a:t>https://</a:t>
            </a:r>
            <a:r>
              <a:rPr lang="en-US" dirty="0" err="1"/>
              <a:t>www.setgame.com</a:t>
            </a:r>
            <a:r>
              <a:rPr lang="en-US" dirty="0"/>
              <a:t>/set/puzzle</a:t>
            </a:r>
            <a:endParaRPr dirty="0"/>
          </a:p>
        </p:txBody>
      </p:sp>
      <p:sp>
        <p:nvSpPr>
          <p:cNvPr id="224" name="Google Shape;224;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5297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2" name="Google Shape;232;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 name="Google Shape;209;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6394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 name="Google Shape;209;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4749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7" name="Google Shape;117;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130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 name="Google Shape;209;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8246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 name="Google Shape;209;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9208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7" name="Google Shape;117;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1564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9" name="Google Shape;269;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2397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9" name="Google Shape;269;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2183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3: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6" name="Google Shape;246;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4: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8" name="Google Shape;258;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9" name="Google Shape;269;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9" name="Google Shape;269;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9282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6: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4" name="Google Shape;284;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7: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1" name="Google Shape;291;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8: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5" name="Google Shape;315;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4" name="Google Shape;324;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0: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3" name="Google Shape;333;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
        <p:cNvGrpSpPr/>
        <p:nvPr/>
      </p:nvGrpSpPr>
      <p:grpSpPr>
        <a:xfrm>
          <a:off x="0" y="0"/>
          <a:ext cx="0" cy="0"/>
          <a:chOff x="0" y="0"/>
          <a:chExt cx="0" cy="0"/>
        </a:xfrm>
      </p:grpSpPr>
      <p:sp>
        <p:nvSpPr>
          <p:cNvPr id="17" name="Google Shape;17;p22"/>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2"/>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3"/>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3"/>
          <p:cNvSpPr txBox="1">
            <a:spLocks noGrp="1"/>
          </p:cNvSpPr>
          <p:nvPr>
            <p:ph type="body" idx="1"/>
          </p:nvPr>
        </p:nvSpPr>
        <p:spPr>
          <a:xfrm>
            <a:off x="768096" y="2286000"/>
            <a:ext cx="7290055"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 name="Google Shape;23;p23"/>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3"/>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3"/>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sp>
        <p:nvSpPr>
          <p:cNvPr id="27" name="Google Shape;27;p26"/>
          <p:cNvSpPr/>
          <p:nvPr/>
        </p:nvSpPr>
        <p:spPr>
          <a:xfrm>
            <a:off x="0" y="0"/>
            <a:ext cx="9144000" cy="4572001"/>
          </a:xfrm>
          <a:prstGeom prst="rect">
            <a:avLst/>
          </a:prstGeom>
          <a:solidFill>
            <a:srgbClr val="452D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6"/>
          <p:cNvSpPr/>
          <p:nvPr/>
        </p:nvSpPr>
        <p:spPr>
          <a:xfrm>
            <a:off x="4762" y="0"/>
            <a:ext cx="9139239" cy="4572001"/>
          </a:xfrm>
          <a:custGeom>
            <a:avLst/>
            <a:gdLst/>
            <a:ahLst/>
            <a:cxnLst/>
            <a:rect l="l" t="t" r="r" b="b"/>
            <a:pathLst>
              <a:path w="9139239" h="4572001" extrusionOk="0">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6"/>
          <p:cNvSpPr txBox="1">
            <a:spLocks noGrp="1"/>
          </p:cNvSpPr>
          <p:nvPr>
            <p:ph type="ctrTitle"/>
          </p:nvPr>
        </p:nvSpPr>
        <p:spPr>
          <a:xfrm>
            <a:off x="342900" y="4960137"/>
            <a:ext cx="58293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4400"/>
              <a:buFont typeface="Twentieth Centur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6"/>
          <p:cNvSpPr txBox="1">
            <a:spLocks noGrp="1"/>
          </p:cNvSpPr>
          <p:nvPr>
            <p:ph type="subTitle" idx="1"/>
          </p:nvPr>
        </p:nvSpPr>
        <p:spPr>
          <a:xfrm>
            <a:off x="6457950" y="4960137"/>
            <a:ext cx="2400300" cy="146304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600"/>
              <a:buNone/>
              <a:defRPr sz="1600">
                <a:solidFill>
                  <a:srgbClr val="0C0C0C"/>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a:endParaRPr/>
          </a:p>
        </p:txBody>
      </p:sp>
      <p:sp>
        <p:nvSpPr>
          <p:cNvPr id="31" name="Google Shape;31;p26"/>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6"/>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34" name="Google Shape;34;p26"/>
          <p:cNvCxnSpPr/>
          <p:nvPr/>
        </p:nvCxnSpPr>
        <p:spPr>
          <a:xfrm rot="10800000">
            <a:off x="6290132" y="5264106"/>
            <a:ext cx="0" cy="914400"/>
          </a:xfrm>
          <a:prstGeom prst="straightConnector1">
            <a:avLst/>
          </a:prstGeom>
          <a:noFill/>
          <a:ln w="19050" cap="flat" cmpd="sng">
            <a:solidFill>
              <a:srgbClr val="452D27"/>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5"/>
        <p:cNvGrpSpPr/>
        <p:nvPr/>
      </p:nvGrpSpPr>
      <p:grpSpPr>
        <a:xfrm>
          <a:off x="0" y="0"/>
          <a:ext cx="0" cy="0"/>
          <a:chOff x="0" y="0"/>
          <a:chExt cx="0" cy="0"/>
        </a:xfrm>
      </p:grpSpPr>
      <p:sp>
        <p:nvSpPr>
          <p:cNvPr id="36" name="Google Shape;36;p27"/>
          <p:cNvSpPr/>
          <p:nvPr/>
        </p:nvSpPr>
        <p:spPr>
          <a:xfrm>
            <a:off x="0" y="0"/>
            <a:ext cx="9144000" cy="4572001"/>
          </a:xfrm>
          <a:prstGeom prst="rect">
            <a:avLst/>
          </a:prstGeom>
          <a:solidFill>
            <a:srgbClr val="452D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7"/>
          <p:cNvSpPr/>
          <p:nvPr/>
        </p:nvSpPr>
        <p:spPr>
          <a:xfrm>
            <a:off x="4762" y="0"/>
            <a:ext cx="9139239" cy="4572001"/>
          </a:xfrm>
          <a:custGeom>
            <a:avLst/>
            <a:gdLst/>
            <a:ahLst/>
            <a:cxnLst/>
            <a:rect l="l" t="t" r="r" b="b"/>
            <a:pathLst>
              <a:path w="9139239" h="4572001" extrusionOk="0">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7"/>
          <p:cNvSpPr txBox="1">
            <a:spLocks noGrp="1"/>
          </p:cNvSpPr>
          <p:nvPr>
            <p:ph type="title"/>
          </p:nvPr>
        </p:nvSpPr>
        <p:spPr>
          <a:xfrm>
            <a:off x="342900" y="4960137"/>
            <a:ext cx="58293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4400"/>
              <a:buFont typeface="Twentieth Century"/>
              <a:buNone/>
              <a:defRPr sz="4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7"/>
          <p:cNvSpPr txBox="1">
            <a:spLocks noGrp="1"/>
          </p:cNvSpPr>
          <p:nvPr>
            <p:ph type="body" idx="1"/>
          </p:nvPr>
        </p:nvSpPr>
        <p:spPr>
          <a:xfrm>
            <a:off x="6457950" y="4960137"/>
            <a:ext cx="24003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600"/>
              <a:buNone/>
              <a:defRPr sz="1600">
                <a:solidFill>
                  <a:srgbClr val="0C0C0C"/>
                </a:solidFill>
              </a:defRPr>
            </a:lvl1pPr>
            <a:lvl2pPr marL="914400" lvl="1" indent="-228600" algn="l">
              <a:lnSpc>
                <a:spcPct val="90000"/>
              </a:lnSpc>
              <a:spcBef>
                <a:spcPts val="200"/>
              </a:spcBef>
              <a:spcAft>
                <a:spcPts val="0"/>
              </a:spcAft>
              <a:buSzPts val="1600"/>
              <a:buNone/>
              <a:defRPr sz="16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0" name="Google Shape;40;p27"/>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7"/>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7"/>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43" name="Google Shape;43;p27"/>
          <p:cNvCxnSpPr/>
          <p:nvPr/>
        </p:nvCxnSpPr>
        <p:spPr>
          <a:xfrm rot="10800000">
            <a:off x="6290132" y="5264106"/>
            <a:ext cx="0" cy="914400"/>
          </a:xfrm>
          <a:prstGeom prst="straightConnector1">
            <a:avLst/>
          </a:prstGeom>
          <a:noFill/>
          <a:ln w="19050" cap="flat" cmpd="sng">
            <a:solidFill>
              <a:srgbClr val="452D27"/>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28"/>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8"/>
          <p:cNvSpPr txBox="1">
            <a:spLocks noGrp="1"/>
          </p:cNvSpPr>
          <p:nvPr>
            <p:ph type="body" idx="1"/>
          </p:nvPr>
        </p:nvSpPr>
        <p:spPr>
          <a:xfrm>
            <a:off x="768096" y="2286000"/>
            <a:ext cx="356616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28"/>
          <p:cNvSpPr txBox="1">
            <a:spLocks noGrp="1"/>
          </p:cNvSpPr>
          <p:nvPr>
            <p:ph type="body" idx="2"/>
          </p:nvPr>
        </p:nvSpPr>
        <p:spPr>
          <a:xfrm>
            <a:off x="4491990" y="2286000"/>
            <a:ext cx="356616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8" name="Google Shape;48;p28"/>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8"/>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8"/>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29"/>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9"/>
          <p:cNvSpPr txBox="1">
            <a:spLocks noGrp="1"/>
          </p:cNvSpPr>
          <p:nvPr>
            <p:ph type="body" idx="1"/>
          </p:nvPr>
        </p:nvSpPr>
        <p:spPr>
          <a:xfrm>
            <a:off x="768096" y="2179636"/>
            <a:ext cx="356616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200"/>
              <a:buNone/>
              <a:defRPr sz="22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4" name="Google Shape;54;p29"/>
          <p:cNvSpPr txBox="1">
            <a:spLocks noGrp="1"/>
          </p:cNvSpPr>
          <p:nvPr>
            <p:ph type="body" idx="2"/>
          </p:nvPr>
        </p:nvSpPr>
        <p:spPr>
          <a:xfrm>
            <a:off x="768096" y="2967788"/>
            <a:ext cx="356616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29"/>
          <p:cNvSpPr txBox="1">
            <a:spLocks noGrp="1"/>
          </p:cNvSpPr>
          <p:nvPr>
            <p:ph type="body" idx="3"/>
          </p:nvPr>
        </p:nvSpPr>
        <p:spPr>
          <a:xfrm>
            <a:off x="4491990" y="2179636"/>
            <a:ext cx="356616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200"/>
              <a:buNone/>
              <a:defRPr sz="22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6" name="Google Shape;56;p29"/>
          <p:cNvSpPr txBox="1">
            <a:spLocks noGrp="1"/>
          </p:cNvSpPr>
          <p:nvPr>
            <p:ph type="body" idx="4"/>
          </p:nvPr>
        </p:nvSpPr>
        <p:spPr>
          <a:xfrm>
            <a:off x="4491990" y="2967788"/>
            <a:ext cx="356616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7" name="Google Shape;57;p29"/>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9"/>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9"/>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30"/>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30"/>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0"/>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0"/>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1"/>
          <p:cNvSpPr txBox="1">
            <a:spLocks noGrp="1"/>
          </p:cNvSpPr>
          <p:nvPr>
            <p:ph type="title"/>
          </p:nvPr>
        </p:nvSpPr>
        <p:spPr>
          <a:xfrm>
            <a:off x="768096" y="471509"/>
            <a:ext cx="3291840" cy="1737360"/>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Clr>
                <a:srgbClr val="0C0C0C"/>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1"/>
          <p:cNvSpPr txBox="1">
            <a:spLocks noGrp="1"/>
          </p:cNvSpPr>
          <p:nvPr>
            <p:ph type="body" idx="1"/>
          </p:nvPr>
        </p:nvSpPr>
        <p:spPr>
          <a:xfrm>
            <a:off x="4286250" y="822960"/>
            <a:ext cx="4258818" cy="5184648"/>
          </a:xfrm>
          <a:prstGeom prst="rect">
            <a:avLst/>
          </a:prstGeom>
          <a:noFill/>
          <a:ln>
            <a:noFill/>
          </a:ln>
        </p:spPr>
        <p:txBody>
          <a:bodyPr spcFirstLastPara="1" wrap="square" lIns="45700" tIns="45700" rIns="45700" bIns="45700" anchor="t" anchorCtr="0">
            <a:normAutofit/>
          </a:bodyPr>
          <a:lstStyle>
            <a:lvl1pPr marL="457200" lvl="0" indent="-355600" algn="l">
              <a:lnSpc>
                <a:spcPct val="90000"/>
              </a:lnSpc>
              <a:spcBef>
                <a:spcPts val="1200"/>
              </a:spcBef>
              <a:spcAft>
                <a:spcPts val="0"/>
              </a:spcAft>
              <a:buSzPts val="2000"/>
              <a:buChar char=" "/>
              <a:defRPr sz="2000"/>
            </a:lvl1pPr>
            <a:lvl2pPr marL="914400" lvl="1" indent="-330200" algn="l">
              <a:lnSpc>
                <a:spcPct val="90000"/>
              </a:lnSpc>
              <a:spcBef>
                <a:spcPts val="200"/>
              </a:spcBef>
              <a:spcAft>
                <a:spcPts val="0"/>
              </a:spcAft>
              <a:buSzPts val="1600"/>
              <a:buChar char="🢝"/>
              <a:defRPr sz="1600"/>
            </a:lvl2pPr>
            <a:lvl3pPr marL="1371600" lvl="2" indent="-304800" algn="l">
              <a:lnSpc>
                <a:spcPct val="90000"/>
              </a:lnSpc>
              <a:spcBef>
                <a:spcPts val="400"/>
              </a:spcBef>
              <a:spcAft>
                <a:spcPts val="0"/>
              </a:spcAft>
              <a:buSzPts val="1200"/>
              <a:buChar char="🢝"/>
              <a:defRPr sz="1200"/>
            </a:lvl3pPr>
            <a:lvl4pPr marL="1828800" lvl="3" indent="-304800" algn="l">
              <a:lnSpc>
                <a:spcPct val="90000"/>
              </a:lnSpc>
              <a:spcBef>
                <a:spcPts val="400"/>
              </a:spcBef>
              <a:spcAft>
                <a:spcPts val="0"/>
              </a:spcAft>
              <a:buSzPts val="1200"/>
              <a:buChar char="🢝"/>
              <a:defRPr sz="1200"/>
            </a:lvl4pPr>
            <a:lvl5pPr marL="2286000" lvl="4" indent="-304800" algn="l">
              <a:lnSpc>
                <a:spcPct val="90000"/>
              </a:lnSpc>
              <a:spcBef>
                <a:spcPts val="400"/>
              </a:spcBef>
              <a:spcAft>
                <a:spcPts val="0"/>
              </a:spcAft>
              <a:buSzPts val="1200"/>
              <a:buChar char="🢝"/>
              <a:defRPr sz="1200"/>
            </a:lvl5pPr>
            <a:lvl6pPr marL="2743200" lvl="5" indent="-304800" algn="l">
              <a:lnSpc>
                <a:spcPct val="90000"/>
              </a:lnSpc>
              <a:spcBef>
                <a:spcPts val="400"/>
              </a:spcBef>
              <a:spcAft>
                <a:spcPts val="0"/>
              </a:spcAft>
              <a:buSzPts val="1200"/>
              <a:buChar char="🢝"/>
              <a:defRPr sz="1200"/>
            </a:lvl6pPr>
            <a:lvl7pPr marL="3200400" lvl="6" indent="-304800" algn="l">
              <a:lnSpc>
                <a:spcPct val="90000"/>
              </a:lnSpc>
              <a:spcBef>
                <a:spcPts val="400"/>
              </a:spcBef>
              <a:spcAft>
                <a:spcPts val="0"/>
              </a:spcAft>
              <a:buSzPts val="1200"/>
              <a:buChar char="🢝"/>
              <a:defRPr sz="1200"/>
            </a:lvl7pPr>
            <a:lvl8pPr marL="3657600" lvl="7" indent="-304800" algn="l">
              <a:lnSpc>
                <a:spcPct val="90000"/>
              </a:lnSpc>
              <a:spcBef>
                <a:spcPts val="400"/>
              </a:spcBef>
              <a:spcAft>
                <a:spcPts val="0"/>
              </a:spcAft>
              <a:buSzPts val="1200"/>
              <a:buChar char="🢝"/>
              <a:defRPr sz="1200"/>
            </a:lvl8pPr>
            <a:lvl9pPr marL="4114800" lvl="8" indent="-304800" algn="l">
              <a:lnSpc>
                <a:spcPct val="90000"/>
              </a:lnSpc>
              <a:spcBef>
                <a:spcPts val="400"/>
              </a:spcBef>
              <a:spcAft>
                <a:spcPts val="400"/>
              </a:spcAft>
              <a:buSzPts val="1200"/>
              <a:buChar char="🢝"/>
              <a:defRPr sz="1200"/>
            </a:lvl9pPr>
          </a:lstStyle>
          <a:p>
            <a:endParaRPr/>
          </a:p>
        </p:txBody>
      </p:sp>
      <p:sp>
        <p:nvSpPr>
          <p:cNvPr id="68" name="Google Shape;68;p31"/>
          <p:cNvSpPr txBox="1">
            <a:spLocks noGrp="1"/>
          </p:cNvSpPr>
          <p:nvPr>
            <p:ph type="body" idx="2"/>
          </p:nvPr>
        </p:nvSpPr>
        <p:spPr>
          <a:xfrm>
            <a:off x="768096" y="2257506"/>
            <a:ext cx="3291840" cy="376229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600"/>
              </a:spcBef>
              <a:spcAft>
                <a:spcPts val="0"/>
              </a:spcAft>
              <a:buSzPts val="1600"/>
              <a:buNone/>
              <a:defRPr sz="1600"/>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69" name="Google Shape;69;p31"/>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1"/>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1"/>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2"/>
        <p:cNvGrpSpPr/>
        <p:nvPr/>
      </p:nvGrpSpPr>
      <p:grpSpPr>
        <a:xfrm>
          <a:off x="0" y="0"/>
          <a:ext cx="0" cy="0"/>
          <a:chOff x="0" y="0"/>
          <a:chExt cx="0" cy="0"/>
        </a:xfrm>
      </p:grpSpPr>
      <p:sp>
        <p:nvSpPr>
          <p:cNvPr id="73" name="Google Shape;73;p32"/>
          <p:cNvSpPr txBox="1">
            <a:spLocks noGrp="1"/>
          </p:cNvSpPr>
          <p:nvPr>
            <p:ph type="title"/>
          </p:nvPr>
        </p:nvSpPr>
        <p:spPr>
          <a:xfrm>
            <a:off x="342900" y="4960138"/>
            <a:ext cx="58293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4400"/>
              <a:buFont typeface="Twentieth Century"/>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2"/>
          <p:cNvSpPr>
            <a:spLocks noGrp="1"/>
          </p:cNvSpPr>
          <p:nvPr>
            <p:ph type="pic" idx="2"/>
          </p:nvPr>
        </p:nvSpPr>
        <p:spPr>
          <a:xfrm>
            <a:off x="0" y="-1"/>
            <a:ext cx="9141714" cy="4572000"/>
          </a:xfrm>
          <a:prstGeom prst="rect">
            <a:avLst/>
          </a:prstGeom>
          <a:solidFill>
            <a:srgbClr val="AF7F72"/>
          </a:solidFill>
          <a:ln>
            <a:noFill/>
          </a:ln>
        </p:spPr>
      </p:sp>
      <p:sp>
        <p:nvSpPr>
          <p:cNvPr id="75" name="Google Shape;75;p32"/>
          <p:cNvSpPr txBox="1">
            <a:spLocks noGrp="1"/>
          </p:cNvSpPr>
          <p:nvPr>
            <p:ph type="body" idx="1"/>
          </p:nvPr>
        </p:nvSpPr>
        <p:spPr>
          <a:xfrm>
            <a:off x="6457950" y="4960138"/>
            <a:ext cx="24003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600"/>
              <a:buNone/>
              <a:defRPr sz="1600">
                <a:solidFill>
                  <a:srgbClr val="0C0C0C"/>
                </a:solidFill>
              </a:defRPr>
            </a:lvl1pPr>
            <a:lvl2pPr marL="914400" lvl="1" indent="-228600" algn="l">
              <a:lnSpc>
                <a:spcPct val="90000"/>
              </a:lnSpc>
              <a:spcBef>
                <a:spcPts val="200"/>
              </a:spcBef>
              <a:spcAft>
                <a:spcPts val="0"/>
              </a:spcAft>
              <a:buSzPts val="1050"/>
              <a:buNone/>
              <a:defRPr sz="1050"/>
            </a:lvl2pPr>
            <a:lvl3pPr marL="1371600" lvl="2" indent="-228600" algn="l">
              <a:lnSpc>
                <a:spcPct val="90000"/>
              </a:lnSpc>
              <a:spcBef>
                <a:spcPts val="400"/>
              </a:spcBef>
              <a:spcAft>
                <a:spcPts val="0"/>
              </a:spcAft>
              <a:buSzPts val="900"/>
              <a:buNone/>
              <a:defRPr sz="900"/>
            </a:lvl3pPr>
            <a:lvl4pPr marL="1828800" lvl="3" indent="-228600" algn="l">
              <a:lnSpc>
                <a:spcPct val="90000"/>
              </a:lnSpc>
              <a:spcBef>
                <a:spcPts val="400"/>
              </a:spcBef>
              <a:spcAft>
                <a:spcPts val="0"/>
              </a:spcAft>
              <a:buSzPts val="750"/>
              <a:buNone/>
              <a:defRPr sz="750"/>
            </a:lvl4pPr>
            <a:lvl5pPr marL="2286000" lvl="4" indent="-228600" algn="l">
              <a:lnSpc>
                <a:spcPct val="90000"/>
              </a:lnSpc>
              <a:spcBef>
                <a:spcPts val="400"/>
              </a:spcBef>
              <a:spcAft>
                <a:spcPts val="0"/>
              </a:spcAft>
              <a:buSzPts val="750"/>
              <a:buNone/>
              <a:defRPr sz="750"/>
            </a:lvl5pPr>
            <a:lvl6pPr marL="2743200" lvl="5" indent="-228600" algn="l">
              <a:lnSpc>
                <a:spcPct val="90000"/>
              </a:lnSpc>
              <a:spcBef>
                <a:spcPts val="400"/>
              </a:spcBef>
              <a:spcAft>
                <a:spcPts val="0"/>
              </a:spcAft>
              <a:buSzPts val="750"/>
              <a:buNone/>
              <a:defRPr sz="750"/>
            </a:lvl6pPr>
            <a:lvl7pPr marL="3200400" lvl="6" indent="-228600" algn="l">
              <a:lnSpc>
                <a:spcPct val="90000"/>
              </a:lnSpc>
              <a:spcBef>
                <a:spcPts val="400"/>
              </a:spcBef>
              <a:spcAft>
                <a:spcPts val="0"/>
              </a:spcAft>
              <a:buSzPts val="750"/>
              <a:buNone/>
              <a:defRPr sz="750"/>
            </a:lvl7pPr>
            <a:lvl8pPr marL="3657600" lvl="7" indent="-228600" algn="l">
              <a:lnSpc>
                <a:spcPct val="90000"/>
              </a:lnSpc>
              <a:spcBef>
                <a:spcPts val="400"/>
              </a:spcBef>
              <a:spcAft>
                <a:spcPts val="0"/>
              </a:spcAft>
              <a:buSzPts val="750"/>
              <a:buNone/>
              <a:defRPr sz="750"/>
            </a:lvl8pPr>
            <a:lvl9pPr marL="4114800" lvl="8" indent="-228600" algn="l">
              <a:lnSpc>
                <a:spcPct val="90000"/>
              </a:lnSpc>
              <a:spcBef>
                <a:spcPts val="400"/>
              </a:spcBef>
              <a:spcAft>
                <a:spcPts val="400"/>
              </a:spcAft>
              <a:buSzPts val="750"/>
              <a:buNone/>
              <a:defRPr sz="750"/>
            </a:lvl9pPr>
          </a:lstStyle>
          <a:p>
            <a:endParaRPr/>
          </a:p>
        </p:txBody>
      </p:sp>
      <p:sp>
        <p:nvSpPr>
          <p:cNvPr id="76" name="Google Shape;76;p32"/>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2"/>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2"/>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9" name="Google Shape;79;p32"/>
          <p:cNvCxnSpPr/>
          <p:nvPr/>
        </p:nvCxnSpPr>
        <p:spPr>
          <a:xfrm rot="10800000">
            <a:off x="6290132" y="5264106"/>
            <a:ext cx="0" cy="9144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33"/>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3"/>
          <p:cNvSpPr txBox="1">
            <a:spLocks noGrp="1"/>
          </p:cNvSpPr>
          <p:nvPr>
            <p:ph type="body" idx="1"/>
          </p:nvPr>
        </p:nvSpPr>
        <p:spPr>
          <a:xfrm rot="5400000">
            <a:off x="2401444" y="652653"/>
            <a:ext cx="4023360" cy="7290055"/>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3" name="Google Shape;83;p33"/>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3"/>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3"/>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34"/>
          <p:cNvSpPr txBox="1">
            <a:spLocks noGrp="1"/>
          </p:cNvSpPr>
          <p:nvPr>
            <p:ph type="title"/>
          </p:nvPr>
        </p:nvSpPr>
        <p:spPr>
          <a:xfrm rot="5400000">
            <a:off x="4824414" y="2481263"/>
            <a:ext cx="5410200" cy="1971675"/>
          </a:xfrm>
          <a:prstGeom prst="rect">
            <a:avLst/>
          </a:prstGeom>
          <a:noFill/>
          <a:ln>
            <a:noFill/>
          </a:ln>
        </p:spPr>
        <p:txBody>
          <a:bodyPr spcFirstLastPara="1" wrap="square" lIns="45700" tIns="91425" rIns="45700" bIns="91425"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34"/>
          <p:cNvSpPr txBox="1">
            <a:spLocks noGrp="1"/>
          </p:cNvSpPr>
          <p:nvPr>
            <p:ph type="body" idx="1"/>
          </p:nvPr>
        </p:nvSpPr>
        <p:spPr>
          <a:xfrm rot="5400000">
            <a:off x="881064" y="623888"/>
            <a:ext cx="5410200" cy="5686425"/>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9" name="Google Shape;89;p34"/>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4"/>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4"/>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92" name="Google Shape;92;p34"/>
          <p:cNvCxnSpPr/>
          <p:nvPr/>
        </p:nvCxnSpPr>
        <p:spPr>
          <a:xfrm rot="10800000">
            <a:off x="7543800" y="173563"/>
            <a:ext cx="0" cy="6858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00"/>
        <p:cNvGrpSpPr/>
        <p:nvPr/>
      </p:nvGrpSpPr>
      <p:grpSpPr>
        <a:xfrm>
          <a:off x="0" y="0"/>
          <a:ext cx="0" cy="0"/>
          <a:chOff x="0" y="0"/>
          <a:chExt cx="0" cy="0"/>
        </a:xfrm>
      </p:grpSpPr>
      <p:sp>
        <p:nvSpPr>
          <p:cNvPr id="101" name="Google Shape;101;p25"/>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5"/>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5"/>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C0C0C"/>
              </a:buClr>
              <a:buSzPts val="4400"/>
              <a:buFont typeface="Twentieth Century"/>
              <a:buNone/>
              <a:defRPr sz="4400" b="0" i="0" u="none" strike="noStrike" cap="none">
                <a:solidFill>
                  <a:srgbClr val="0C0C0C"/>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768096" y="2286000"/>
            <a:ext cx="7290055" cy="4023360"/>
          </a:xfrm>
          <a:prstGeom prst="rect">
            <a:avLst/>
          </a:prstGeom>
          <a:noFill/>
          <a:ln>
            <a:noFill/>
          </a:ln>
        </p:spPr>
        <p:txBody>
          <a:bodyPr spcFirstLastPara="1" wrap="square" lIns="45700" tIns="45700" rIns="45700" bIns="45700" anchor="t" anchorCtr="0">
            <a:normAutofit/>
          </a:bodyPr>
          <a:lstStyle>
            <a:lvl1pPr marL="457200" marR="0" lvl="0" indent="-355600" algn="l" rtl="0">
              <a:lnSpc>
                <a:spcPct val="90000"/>
              </a:lnSpc>
              <a:spcBef>
                <a:spcPts val="1200"/>
              </a:spcBef>
              <a:spcAft>
                <a:spcPts val="0"/>
              </a:spcAft>
              <a:buClr>
                <a:schemeClr val="accent1"/>
              </a:buClr>
              <a:buSzPts val="2000"/>
              <a:buFont typeface="Twentieth Century"/>
              <a:buChar char=" "/>
              <a:defRPr sz="2000" b="0" i="0" u="none" strike="noStrike" cap="none">
                <a:solidFill>
                  <a:schemeClr val="dk1"/>
                </a:solidFill>
                <a:latin typeface="Twentieth Century"/>
                <a:ea typeface="Twentieth Century"/>
                <a:cs typeface="Twentieth Century"/>
                <a:sym typeface="Twentieth Century"/>
              </a:defRPr>
            </a:lvl1pPr>
            <a:lvl2pPr marL="914400" marR="0" lvl="1" indent="-330200" algn="l" rtl="0">
              <a:lnSpc>
                <a:spcPct val="90000"/>
              </a:lnSpc>
              <a:spcBef>
                <a:spcPts val="200"/>
              </a:spcBef>
              <a:spcAft>
                <a:spcPts val="0"/>
              </a:spcAft>
              <a:buClr>
                <a:schemeClr val="accent1"/>
              </a:buClr>
              <a:buSzPts val="1600"/>
              <a:buFont typeface="Noto Sans Symbols"/>
              <a:buChar char="🢝"/>
              <a:defRPr sz="1600" b="0" i="0" u="none" strike="noStrike" cap="none">
                <a:solidFill>
                  <a:schemeClr val="dk1"/>
                </a:solidFill>
                <a:latin typeface="Twentieth Century"/>
                <a:ea typeface="Twentieth Century"/>
                <a:cs typeface="Twentieth Century"/>
                <a:sym typeface="Twentieth Century"/>
              </a:defRPr>
            </a:lvl2pPr>
            <a:lvl3pPr marL="1371600" marR="0" lvl="2"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3pPr>
            <a:lvl4pPr marL="1828800" marR="0" lvl="3"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4pPr>
            <a:lvl5pPr marL="2286000" marR="0" lvl="4"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5pPr>
            <a:lvl6pPr marL="2743200" marR="0" lvl="5"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6pPr>
            <a:lvl7pPr marL="3200400" marR="0" lvl="6"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7pPr>
            <a:lvl8pPr marL="3657600" marR="0" lvl="7"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8pPr>
            <a:lvl9pPr marL="4114800" marR="0" lvl="8" indent="-304800" algn="l" rtl="0">
              <a:lnSpc>
                <a:spcPct val="90000"/>
              </a:lnSpc>
              <a:spcBef>
                <a:spcPts val="400"/>
              </a:spcBef>
              <a:spcAft>
                <a:spcPts val="40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 name="Google Shape;12;p21"/>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0C0C0C"/>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 name="Google Shape;13;p21"/>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0C0C0C"/>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 name="Google Shape;14;p21"/>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15" name="Google Shape;15;p21"/>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3"/>
        <p:cNvGrpSpPr/>
        <p:nvPr/>
      </p:nvGrpSpPr>
      <p:grpSpPr>
        <a:xfrm>
          <a:off x="0" y="0"/>
          <a:ext cx="0" cy="0"/>
          <a:chOff x="0" y="0"/>
          <a:chExt cx="0" cy="0"/>
        </a:xfrm>
      </p:grpSpPr>
      <p:sp>
        <p:nvSpPr>
          <p:cNvPr id="94" name="Google Shape;94;p24"/>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FEFEFE"/>
              </a:buClr>
              <a:buSzPts val="4400"/>
              <a:buFont typeface="Twentieth Century"/>
              <a:buNone/>
              <a:defRPr sz="4400" b="0" i="0" u="none" strike="noStrike" cap="none">
                <a:solidFill>
                  <a:srgbClr val="FEFEFE"/>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 name="Google Shape;95;p24"/>
          <p:cNvSpPr txBox="1">
            <a:spLocks noGrp="1"/>
          </p:cNvSpPr>
          <p:nvPr>
            <p:ph type="body" idx="1"/>
          </p:nvPr>
        </p:nvSpPr>
        <p:spPr>
          <a:xfrm>
            <a:off x="768096" y="2286000"/>
            <a:ext cx="7290055" cy="4023360"/>
          </a:xfrm>
          <a:prstGeom prst="rect">
            <a:avLst/>
          </a:prstGeom>
          <a:noFill/>
          <a:ln>
            <a:noFill/>
          </a:ln>
        </p:spPr>
        <p:txBody>
          <a:bodyPr spcFirstLastPara="1" wrap="square" lIns="45700" tIns="45700" rIns="45700" bIns="45700" anchor="t" anchorCtr="0">
            <a:normAutofit/>
          </a:bodyPr>
          <a:lstStyle>
            <a:lvl1pPr marL="457200" marR="0" lvl="0" indent="-355600" algn="l" rtl="0">
              <a:lnSpc>
                <a:spcPct val="90000"/>
              </a:lnSpc>
              <a:spcBef>
                <a:spcPts val="1200"/>
              </a:spcBef>
              <a:spcAft>
                <a:spcPts val="0"/>
              </a:spcAft>
              <a:buClr>
                <a:schemeClr val="accent1"/>
              </a:buClr>
              <a:buSzPts val="2000"/>
              <a:buFont typeface="Twentieth Century"/>
              <a:buChar char=" "/>
              <a:defRPr sz="2000" b="0" i="0" u="none" strike="noStrike" cap="none">
                <a:solidFill>
                  <a:schemeClr val="lt1"/>
                </a:solidFill>
                <a:latin typeface="Twentieth Century"/>
                <a:ea typeface="Twentieth Century"/>
                <a:cs typeface="Twentieth Century"/>
                <a:sym typeface="Twentieth Century"/>
              </a:defRPr>
            </a:lvl1pPr>
            <a:lvl2pPr marL="914400" marR="0" lvl="1" indent="-330200" algn="l" rtl="0">
              <a:lnSpc>
                <a:spcPct val="90000"/>
              </a:lnSpc>
              <a:spcBef>
                <a:spcPts val="200"/>
              </a:spcBef>
              <a:spcAft>
                <a:spcPts val="0"/>
              </a:spcAft>
              <a:buClr>
                <a:schemeClr val="accent1"/>
              </a:buClr>
              <a:buSzPts val="1600"/>
              <a:buFont typeface="Noto Sans Symbols"/>
              <a:buChar char="🢝"/>
              <a:defRPr sz="1600" b="0" i="0" u="none" strike="noStrike" cap="none">
                <a:solidFill>
                  <a:schemeClr val="lt1"/>
                </a:solidFill>
                <a:latin typeface="Twentieth Century"/>
                <a:ea typeface="Twentieth Century"/>
                <a:cs typeface="Twentieth Century"/>
                <a:sym typeface="Twentieth Century"/>
              </a:defRPr>
            </a:lvl2pPr>
            <a:lvl3pPr marL="1371600" marR="0" lvl="2"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3pPr>
            <a:lvl4pPr marL="1828800" marR="0" lvl="3"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4pPr>
            <a:lvl5pPr marL="2286000" marR="0" lvl="4"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5pPr>
            <a:lvl6pPr marL="2743200" marR="0" lvl="5"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6pPr>
            <a:lvl7pPr marL="3200400" marR="0" lvl="6"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7pPr>
            <a:lvl8pPr marL="3657600" marR="0" lvl="7"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8pPr>
            <a:lvl9pPr marL="4114800" marR="0" lvl="8" indent="-304800" algn="l" rtl="0">
              <a:lnSpc>
                <a:spcPct val="90000"/>
              </a:lnSpc>
              <a:spcBef>
                <a:spcPts val="400"/>
              </a:spcBef>
              <a:spcAft>
                <a:spcPts val="400"/>
              </a:spcAft>
              <a:buClr>
                <a:schemeClr val="accent1"/>
              </a:buClr>
              <a:buSzPts val="1200"/>
              <a:buFont typeface="Noto Sans Symbols"/>
              <a:buChar char="🢝"/>
              <a:defRPr sz="12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96" name="Google Shape;96;p24"/>
          <p:cNvSpPr txBox="1">
            <a:spLocks noGrp="1"/>
          </p:cNvSpPr>
          <p:nvPr>
            <p:ph type="dt" idx="10"/>
          </p:nvPr>
        </p:nvSpPr>
        <p:spPr>
          <a:xfrm>
            <a:off x="768097" y="6470704"/>
            <a:ext cx="1615607" cy="27432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FEFEFE"/>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97" name="Google Shape;97;p24"/>
          <p:cNvSpPr txBox="1">
            <a:spLocks noGrp="1"/>
          </p:cNvSpPr>
          <p:nvPr>
            <p:ph type="ftr" idx="11"/>
          </p:nvPr>
        </p:nvSpPr>
        <p:spPr>
          <a:xfrm>
            <a:off x="3632200" y="6470704"/>
            <a:ext cx="4426094" cy="27432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FEFEFE"/>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98" name="Google Shape;98;p24"/>
          <p:cNvSpPr txBox="1">
            <a:spLocks noGrp="1"/>
          </p:cNvSpPr>
          <p:nvPr>
            <p:ph type="sldNum" idx="12"/>
          </p:nvPr>
        </p:nvSpPr>
        <p:spPr>
          <a:xfrm>
            <a:off x="8128000" y="6470704"/>
            <a:ext cx="730250" cy="27432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1pPr>
            <a:lvl2pPr marL="0" marR="0" lvl="1"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2pPr>
            <a:lvl3pPr marL="0" marR="0" lvl="2"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3pPr>
            <a:lvl4pPr marL="0" marR="0" lvl="3"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4pPr>
            <a:lvl5pPr marL="0" marR="0" lvl="4"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5pPr>
            <a:lvl6pPr marL="0" marR="0" lvl="5"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6pPr>
            <a:lvl7pPr marL="0" marR="0" lvl="6"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7pPr>
            <a:lvl8pPr marL="0" marR="0" lvl="7"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8pPr>
            <a:lvl9pPr marL="0" marR="0" lvl="8" indent="0" algn="l" rtl="0">
              <a:spcBef>
                <a:spcPts val="0"/>
              </a:spcBef>
              <a:buNone/>
              <a:defRPr sz="1000" b="0" i="0" u="none" strike="noStrike" cap="none">
                <a:solidFill>
                  <a:srgbClr val="FEFEFE"/>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99" name="Google Shape;99;p24"/>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setgame.com/set/puzzl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mailto:GATE@lausd.net" TargetMode="External"/><Relationship Id="rId5" Type="http://schemas.openxmlformats.org/officeDocument/2006/relationships/hyperlink" Target="http://achieve.lausd.net/gate" TargetMode="Externa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cxnSp>
        <p:nvCxnSpPr>
          <p:cNvPr id="109" name="Google Shape;109;p1"/>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110" name="Google Shape;110;p1"/>
          <p:cNvSpPr/>
          <p:nvPr/>
        </p:nvSpPr>
        <p:spPr>
          <a:xfrm>
            <a:off x="245659" y="4572000"/>
            <a:ext cx="5293730" cy="1964266"/>
          </a:xfrm>
          <a:prstGeom prst="rect">
            <a:avLst/>
          </a:prstGeom>
          <a:solidFill>
            <a:srgbClr val="5D3E3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11" name="Google Shape;111;p1"/>
          <p:cNvSpPr txBox="1">
            <a:spLocks noGrp="1"/>
          </p:cNvSpPr>
          <p:nvPr>
            <p:ph type="ctrTitle" idx="4294967295"/>
          </p:nvPr>
        </p:nvSpPr>
        <p:spPr>
          <a:xfrm>
            <a:off x="393192" y="4767072"/>
            <a:ext cx="4945641" cy="1625210"/>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80000"/>
              </a:lnSpc>
              <a:spcBef>
                <a:spcPts val="0"/>
              </a:spcBef>
              <a:spcAft>
                <a:spcPts val="0"/>
              </a:spcAft>
              <a:buClr>
                <a:srgbClr val="FFFFFF"/>
              </a:buClr>
              <a:buSzPts val="5000"/>
              <a:buFont typeface="Twentieth Century"/>
              <a:buNone/>
            </a:pPr>
            <a:r>
              <a:rPr lang="en-US" sz="5000" b="1" i="0" u="none" strike="noStrike" cap="none">
                <a:solidFill>
                  <a:srgbClr val="FFFFFF"/>
                </a:solidFill>
                <a:latin typeface="Twentieth Century"/>
                <a:ea typeface="Twentieth Century"/>
                <a:cs typeface="Twentieth Century"/>
                <a:sym typeface="Twentieth Century"/>
              </a:rPr>
              <a:t>FALL GATE PARENT MEETING 2022</a:t>
            </a:r>
            <a:endParaRPr/>
          </a:p>
        </p:txBody>
      </p:sp>
      <p:pic>
        <p:nvPicPr>
          <p:cNvPr id="112" name="Google Shape;112;p1" descr="A picture containing person, indoor, standing, crowd&#10;&#10;Description automatically generated"/>
          <p:cNvPicPr preferRelativeResize="0"/>
          <p:nvPr/>
        </p:nvPicPr>
        <p:blipFill rotWithShape="1">
          <a:blip r:embed="rId3">
            <a:alphaModFix/>
          </a:blip>
          <a:srcRect l="10358" r="17145"/>
          <a:stretch/>
        </p:blipFill>
        <p:spPr>
          <a:xfrm>
            <a:off x="245660" y="321733"/>
            <a:ext cx="5293729" cy="4107392"/>
          </a:xfrm>
          <a:prstGeom prst="rect">
            <a:avLst/>
          </a:prstGeom>
          <a:noFill/>
          <a:ln>
            <a:noFill/>
          </a:ln>
        </p:spPr>
      </p:pic>
      <p:sp>
        <p:nvSpPr>
          <p:cNvPr id="113" name="Google Shape;113;p1"/>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14" name="Google Shape;114;p1"/>
          <p:cNvSpPr txBox="1">
            <a:spLocks noGrp="1"/>
          </p:cNvSpPr>
          <p:nvPr>
            <p:ph type="subTitle" idx="4294967295"/>
          </p:nvPr>
        </p:nvSpPr>
        <p:spPr>
          <a:xfrm>
            <a:off x="6021989" y="917725"/>
            <a:ext cx="2568554" cy="4852362"/>
          </a:xfrm>
          <a:prstGeom prst="rect">
            <a:avLst/>
          </a:prstGeom>
          <a:noFill/>
          <a:ln>
            <a:noFill/>
          </a:ln>
        </p:spPr>
        <p:txBody>
          <a:bodyPr spcFirstLastPara="1" wrap="square" lIns="45700" tIns="45700" rIns="45700" bIns="45700" anchor="ctr" anchorCtr="0">
            <a:normAutofit/>
          </a:bodyPr>
          <a:lstStyle/>
          <a:p>
            <a:pPr marL="0" marR="0" lvl="0" indent="127000" algn="l" rtl="0">
              <a:lnSpc>
                <a:spcPct val="90000"/>
              </a:lnSpc>
              <a:spcBef>
                <a:spcPts val="0"/>
              </a:spcBef>
              <a:spcAft>
                <a:spcPts val="0"/>
              </a:spcAft>
              <a:buClr>
                <a:schemeClr val="accent1"/>
              </a:buClr>
              <a:buSzPts val="2000"/>
              <a:buFont typeface="Twentieth Century"/>
              <a:buNone/>
            </a:pPr>
            <a:endParaRPr sz="2000" b="0" i="0" u="none" strike="noStrike" cap="none" dirty="0">
              <a:solidFill>
                <a:srgbClr val="FFFFFF"/>
              </a:solidFill>
              <a:latin typeface="Twentieth Century"/>
              <a:ea typeface="Twentieth Century"/>
              <a:cs typeface="Twentieth Century"/>
              <a:sym typeface="Twentieth Century"/>
            </a:endParaRPr>
          </a:p>
          <a:p>
            <a:pPr marL="0" marR="0" lvl="0" indent="127000" algn="l" rtl="0">
              <a:lnSpc>
                <a:spcPct val="90000"/>
              </a:lnSpc>
              <a:spcBef>
                <a:spcPts val="1400"/>
              </a:spcBef>
              <a:spcAft>
                <a:spcPts val="0"/>
              </a:spcAft>
              <a:buClr>
                <a:schemeClr val="accent1"/>
              </a:buClr>
              <a:buSzPts val="2000"/>
              <a:buFont typeface="Twentieth Century"/>
              <a:buNone/>
            </a:pPr>
            <a:endParaRPr sz="2000" b="0" i="0" u="none" strike="noStrike" cap="none" dirty="0">
              <a:solidFill>
                <a:srgbClr val="FFFFFF"/>
              </a:solidFill>
              <a:latin typeface="Twentieth Century"/>
              <a:ea typeface="Twentieth Century"/>
              <a:cs typeface="Twentieth Century"/>
              <a:sym typeface="Twentieth Century"/>
            </a:endParaRPr>
          </a:p>
          <a:p>
            <a:pPr marL="0" marR="0" lvl="0" indent="0" algn="ctr" rtl="0">
              <a:lnSpc>
                <a:spcPct val="90000"/>
              </a:lnSpc>
              <a:spcBef>
                <a:spcPts val="1400"/>
              </a:spcBef>
              <a:spcAft>
                <a:spcPts val="0"/>
              </a:spcAft>
              <a:buClr>
                <a:schemeClr val="accent1"/>
              </a:buClr>
              <a:buSzPts val="3200"/>
              <a:buFont typeface="Twentieth Century"/>
              <a:buNone/>
            </a:pPr>
            <a:r>
              <a:rPr lang="en-US" sz="3200" b="1" i="0" u="none" strike="noStrike" cap="none" dirty="0">
                <a:solidFill>
                  <a:srgbClr val="FFFFFF"/>
                </a:solidFill>
                <a:latin typeface="Twentieth Century"/>
                <a:ea typeface="Twentieth Century"/>
                <a:cs typeface="Twentieth Century"/>
                <a:sym typeface="Twentieth Century"/>
              </a:rPr>
              <a:t>Identification Categories</a:t>
            </a:r>
          </a:p>
          <a:p>
            <a:pPr marL="0" marR="0" lvl="0" indent="0" algn="ctr" rtl="0">
              <a:lnSpc>
                <a:spcPct val="90000"/>
              </a:lnSpc>
              <a:spcBef>
                <a:spcPts val="1400"/>
              </a:spcBef>
              <a:spcAft>
                <a:spcPts val="0"/>
              </a:spcAft>
              <a:buClr>
                <a:schemeClr val="accent1"/>
              </a:buClr>
              <a:buSzPts val="3200"/>
              <a:buFont typeface="Twentieth Century"/>
              <a:buNone/>
            </a:pPr>
            <a:endParaRPr lang="en-US" sz="3200" b="1" dirty="0">
              <a:solidFill>
                <a:srgbClr val="FFFFFF"/>
              </a:solidFill>
            </a:endParaRPr>
          </a:p>
          <a:p>
            <a:pPr marL="0" marR="0" lvl="0" indent="0" algn="ctr" rtl="0">
              <a:lnSpc>
                <a:spcPct val="90000"/>
              </a:lnSpc>
              <a:spcBef>
                <a:spcPts val="1400"/>
              </a:spcBef>
              <a:spcAft>
                <a:spcPts val="0"/>
              </a:spcAft>
              <a:buClr>
                <a:schemeClr val="accent1"/>
              </a:buClr>
              <a:buSzPts val="3200"/>
              <a:buFont typeface="Twentieth Century"/>
              <a:buNone/>
            </a:pPr>
            <a:r>
              <a:rPr lang="en-US" sz="2800" b="1" dirty="0">
                <a:solidFill>
                  <a:srgbClr val="FFFFFF"/>
                </a:solidFill>
              </a:rPr>
              <a:t>Dessa </a:t>
            </a:r>
            <a:r>
              <a:rPr lang="en-US" sz="2800" b="1" dirty="0" err="1">
                <a:solidFill>
                  <a:srgbClr val="FFFFFF"/>
                </a:solidFill>
              </a:rPr>
              <a:t>Keesee</a:t>
            </a:r>
            <a:endParaRPr lang="en-US" sz="2800" b="1" dirty="0">
              <a:solidFill>
                <a:srgbClr val="FFFFFF"/>
              </a:solidFill>
            </a:endParaRPr>
          </a:p>
          <a:p>
            <a:pPr marL="0" marR="0" lvl="0" indent="0" algn="ctr" rtl="0">
              <a:lnSpc>
                <a:spcPct val="90000"/>
              </a:lnSpc>
              <a:spcBef>
                <a:spcPts val="1400"/>
              </a:spcBef>
              <a:spcAft>
                <a:spcPts val="0"/>
              </a:spcAft>
              <a:buClr>
                <a:schemeClr val="accent1"/>
              </a:buClr>
              <a:buSzPts val="3200"/>
              <a:buFont typeface="Twentieth Century"/>
              <a:buNone/>
            </a:pPr>
            <a:r>
              <a:rPr lang="en-US" sz="2800" b="1" dirty="0">
                <a:solidFill>
                  <a:srgbClr val="FFFFFF"/>
                </a:solidFill>
              </a:rPr>
              <a:t>GATE/SAS Coordinator </a:t>
            </a:r>
            <a:r>
              <a:rPr lang="en-US" sz="2400" b="1" dirty="0">
                <a:solidFill>
                  <a:srgbClr val="FFFFFF"/>
                </a:solidFill>
              </a:rPr>
              <a:t>dlk2473@lausd.net</a:t>
            </a:r>
            <a:endParaRPr sz="2400" dirty="0"/>
          </a:p>
          <a:p>
            <a:pPr marL="0" marR="0" lvl="0" indent="0" algn="l" rtl="0">
              <a:lnSpc>
                <a:spcPct val="90000"/>
              </a:lnSpc>
              <a:spcBef>
                <a:spcPts val="1400"/>
              </a:spcBef>
              <a:spcAft>
                <a:spcPts val="0"/>
              </a:spcAft>
              <a:buClr>
                <a:schemeClr val="accent1"/>
              </a:buClr>
              <a:buSzPts val="2000"/>
              <a:buFont typeface="Twentieth Century"/>
              <a:buNone/>
            </a:pPr>
            <a:endParaRPr sz="2000" b="0" i="0" u="none" strike="noStrike" cap="none" dirty="0">
              <a:solidFill>
                <a:srgbClr val="FFFFFF"/>
              </a:solidFill>
              <a:latin typeface="Twentieth Century"/>
              <a:ea typeface="Twentieth Century"/>
              <a:cs typeface="Twentieth Century"/>
              <a:sym typeface="Twentieth Century"/>
            </a:endParaRPr>
          </a:p>
          <a:p>
            <a:pPr marL="0" marR="0" lvl="0" indent="127000" algn="l" rtl="0">
              <a:lnSpc>
                <a:spcPct val="90000"/>
              </a:lnSpc>
              <a:spcBef>
                <a:spcPts val="1400"/>
              </a:spcBef>
              <a:spcAft>
                <a:spcPts val="0"/>
              </a:spcAft>
              <a:buClr>
                <a:schemeClr val="accent1"/>
              </a:buClr>
              <a:buSzPts val="2000"/>
              <a:buFont typeface="Twentieth Century"/>
              <a:buNone/>
            </a:pPr>
            <a:endParaRPr sz="2000" b="0" i="0" u="none" strike="noStrike" cap="none" dirty="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18"/>
        <p:cNvGrpSpPr/>
        <p:nvPr/>
      </p:nvGrpSpPr>
      <p:grpSpPr>
        <a:xfrm>
          <a:off x="0" y="0"/>
          <a:ext cx="0" cy="0"/>
          <a:chOff x="0" y="0"/>
          <a:chExt cx="0" cy="0"/>
        </a:xfrm>
      </p:grpSpPr>
      <p:sp>
        <p:nvSpPr>
          <p:cNvPr id="119" name="Google Shape;119;p2"/>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20" name="Google Shape;120;p2"/>
          <p:cNvSpPr txBox="1">
            <a:spLocks noGrp="1"/>
          </p:cNvSpPr>
          <p:nvPr>
            <p:ph type="title"/>
          </p:nvPr>
        </p:nvSpPr>
        <p:spPr>
          <a:xfrm>
            <a:off x="482601" y="643467"/>
            <a:ext cx="2561709"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400"/>
              <a:buFont typeface="Georgia"/>
              <a:buNone/>
            </a:pPr>
            <a:r>
              <a:rPr lang="en-US" sz="3400" b="1">
                <a:solidFill>
                  <a:srgbClr val="FFFFFF"/>
                </a:solidFill>
                <a:latin typeface="Georgia"/>
                <a:ea typeface="Georgia"/>
                <a:cs typeface="Georgia"/>
                <a:sym typeface="Georgia"/>
              </a:rPr>
              <a:t>MEETING AGENDA</a:t>
            </a:r>
            <a:endParaRPr/>
          </a:p>
        </p:txBody>
      </p:sp>
      <p:grpSp>
        <p:nvGrpSpPr>
          <p:cNvPr id="121" name="Google Shape;121;p2"/>
          <p:cNvGrpSpPr/>
          <p:nvPr/>
        </p:nvGrpSpPr>
        <p:grpSpPr>
          <a:xfrm>
            <a:off x="4202906" y="954688"/>
            <a:ext cx="4231481" cy="4920049"/>
            <a:chOff x="0" y="600"/>
            <a:chExt cx="4231481" cy="4920049"/>
          </a:xfrm>
        </p:grpSpPr>
        <p:cxnSp>
          <p:nvCxnSpPr>
            <p:cNvPr id="122" name="Google Shape;122;p2"/>
            <p:cNvCxnSpPr/>
            <p:nvPr/>
          </p:nvCxnSpPr>
          <p:spPr>
            <a:xfrm>
              <a:off x="0" y="600"/>
              <a:ext cx="4231481" cy="0"/>
            </a:xfrm>
            <a:prstGeom prst="straightConnector1">
              <a:avLst/>
            </a:prstGeom>
            <a:solidFill>
              <a:schemeClr val="accent2"/>
            </a:solidFill>
            <a:ln w="15875" cap="flat" cmpd="sng">
              <a:solidFill>
                <a:schemeClr val="accent2"/>
              </a:solidFill>
              <a:prstDash val="solid"/>
              <a:round/>
              <a:headEnd type="none" w="sm" len="sm"/>
              <a:tailEnd type="none" w="sm" len="sm"/>
            </a:ln>
          </p:spPr>
        </p:cxnSp>
        <p:sp>
          <p:nvSpPr>
            <p:cNvPr id="123" name="Google Shape;123;p2"/>
            <p:cNvSpPr/>
            <p:nvPr/>
          </p:nvSpPr>
          <p:spPr>
            <a:xfrm>
              <a:off x="0" y="600"/>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txBox="1"/>
            <p:nvPr/>
          </p:nvSpPr>
          <p:spPr>
            <a:xfrm>
              <a:off x="0" y="600"/>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Goal of Gifted/Talented Program</a:t>
              </a:r>
              <a:endParaRPr/>
            </a:p>
          </p:txBody>
        </p:sp>
        <p:cxnSp>
          <p:nvCxnSpPr>
            <p:cNvPr id="125" name="Google Shape;125;p2"/>
            <p:cNvCxnSpPr/>
            <p:nvPr/>
          </p:nvCxnSpPr>
          <p:spPr>
            <a:xfrm>
              <a:off x="0" y="547272"/>
              <a:ext cx="4231481" cy="0"/>
            </a:xfrm>
            <a:prstGeom prst="straightConnector1">
              <a:avLst/>
            </a:prstGeom>
            <a:solidFill>
              <a:srgbClr val="D0A075"/>
            </a:solidFill>
            <a:ln w="15875" cap="flat" cmpd="sng">
              <a:solidFill>
                <a:srgbClr val="D0A075"/>
              </a:solidFill>
              <a:prstDash val="solid"/>
              <a:round/>
              <a:headEnd type="none" w="sm" len="sm"/>
              <a:tailEnd type="none" w="sm" len="sm"/>
            </a:ln>
          </p:spPr>
        </p:cxnSp>
        <p:sp>
          <p:nvSpPr>
            <p:cNvPr id="126" name="Google Shape;126;p2"/>
            <p:cNvSpPr/>
            <p:nvPr/>
          </p:nvSpPr>
          <p:spPr>
            <a:xfrm>
              <a:off x="0" y="547272"/>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txBox="1"/>
            <p:nvPr/>
          </p:nvSpPr>
          <p:spPr>
            <a:xfrm>
              <a:off x="0" y="547272"/>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Truths and Myths about Giftedness</a:t>
              </a:r>
              <a:endParaRPr/>
            </a:p>
          </p:txBody>
        </p:sp>
        <p:cxnSp>
          <p:nvCxnSpPr>
            <p:cNvPr id="128" name="Google Shape;128;p2"/>
            <p:cNvCxnSpPr/>
            <p:nvPr/>
          </p:nvCxnSpPr>
          <p:spPr>
            <a:xfrm>
              <a:off x="0" y="1093944"/>
              <a:ext cx="4231481" cy="0"/>
            </a:xfrm>
            <a:prstGeom prst="straightConnector1">
              <a:avLst/>
            </a:prstGeom>
            <a:solidFill>
              <a:srgbClr val="C78F64"/>
            </a:solidFill>
            <a:ln w="15875" cap="flat" cmpd="sng">
              <a:solidFill>
                <a:srgbClr val="C78F64"/>
              </a:solidFill>
              <a:prstDash val="solid"/>
              <a:round/>
              <a:headEnd type="none" w="sm" len="sm"/>
              <a:tailEnd type="none" w="sm" len="sm"/>
            </a:ln>
          </p:spPr>
        </p:cxnSp>
        <p:sp>
          <p:nvSpPr>
            <p:cNvPr id="129" name="Google Shape;129;p2"/>
            <p:cNvSpPr/>
            <p:nvPr/>
          </p:nvSpPr>
          <p:spPr>
            <a:xfrm>
              <a:off x="0" y="1093944"/>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txBox="1"/>
            <p:nvPr/>
          </p:nvSpPr>
          <p:spPr>
            <a:xfrm>
              <a:off x="0" y="1093944"/>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Characteristics of Gifted/Talented Learners</a:t>
              </a:r>
              <a:endParaRPr/>
            </a:p>
          </p:txBody>
        </p:sp>
        <p:cxnSp>
          <p:nvCxnSpPr>
            <p:cNvPr id="131" name="Google Shape;131;p2"/>
            <p:cNvCxnSpPr/>
            <p:nvPr/>
          </p:nvCxnSpPr>
          <p:spPr>
            <a:xfrm>
              <a:off x="0" y="1640616"/>
              <a:ext cx="4231481" cy="0"/>
            </a:xfrm>
            <a:prstGeom prst="straightConnector1">
              <a:avLst/>
            </a:prstGeom>
            <a:solidFill>
              <a:srgbClr val="BB7E55"/>
            </a:solidFill>
            <a:ln w="15875" cap="flat" cmpd="sng">
              <a:solidFill>
                <a:srgbClr val="BB7E55"/>
              </a:solidFill>
              <a:prstDash val="solid"/>
              <a:round/>
              <a:headEnd type="none" w="sm" len="sm"/>
              <a:tailEnd type="none" w="sm" len="sm"/>
            </a:ln>
          </p:spPr>
        </p:cxnSp>
        <p:sp>
          <p:nvSpPr>
            <p:cNvPr id="132" name="Google Shape;132;p2"/>
            <p:cNvSpPr/>
            <p:nvPr/>
          </p:nvSpPr>
          <p:spPr>
            <a:xfrm>
              <a:off x="0" y="1640616"/>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txBox="1"/>
            <p:nvPr/>
          </p:nvSpPr>
          <p:spPr>
            <a:xfrm>
              <a:off x="0" y="1640616"/>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Needs of Gifted/Talented Learners</a:t>
              </a:r>
              <a:endParaRPr/>
            </a:p>
          </p:txBody>
        </p:sp>
        <p:cxnSp>
          <p:nvCxnSpPr>
            <p:cNvPr id="134" name="Google Shape;134;p2"/>
            <p:cNvCxnSpPr/>
            <p:nvPr/>
          </p:nvCxnSpPr>
          <p:spPr>
            <a:xfrm>
              <a:off x="0" y="2187288"/>
              <a:ext cx="4231481" cy="0"/>
            </a:xfrm>
            <a:prstGeom prst="straightConnector1">
              <a:avLst/>
            </a:prstGeom>
            <a:solidFill>
              <a:srgbClr val="AD6D49"/>
            </a:solidFill>
            <a:ln w="15875" cap="flat" cmpd="sng">
              <a:solidFill>
                <a:srgbClr val="AD6D49"/>
              </a:solidFill>
              <a:prstDash val="solid"/>
              <a:round/>
              <a:headEnd type="none" w="sm" len="sm"/>
              <a:tailEnd type="none" w="sm" len="sm"/>
            </a:ln>
          </p:spPr>
        </p:cxnSp>
        <p:sp>
          <p:nvSpPr>
            <p:cNvPr id="135" name="Google Shape;135;p2"/>
            <p:cNvSpPr/>
            <p:nvPr/>
          </p:nvSpPr>
          <p:spPr>
            <a:xfrm>
              <a:off x="0" y="2187288"/>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txBox="1"/>
            <p:nvPr/>
          </p:nvSpPr>
          <p:spPr>
            <a:xfrm>
              <a:off x="0" y="2187288"/>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GATE Identification Categories</a:t>
              </a:r>
              <a:endParaRPr/>
            </a:p>
          </p:txBody>
        </p:sp>
        <p:cxnSp>
          <p:nvCxnSpPr>
            <p:cNvPr id="137" name="Google Shape;137;p2"/>
            <p:cNvCxnSpPr/>
            <p:nvPr/>
          </p:nvCxnSpPr>
          <p:spPr>
            <a:xfrm>
              <a:off x="0" y="2733961"/>
              <a:ext cx="4231481" cy="0"/>
            </a:xfrm>
            <a:prstGeom prst="straightConnector1">
              <a:avLst/>
            </a:prstGeom>
            <a:solidFill>
              <a:srgbClr val="976046"/>
            </a:solidFill>
            <a:ln w="15875" cap="flat" cmpd="sng">
              <a:solidFill>
                <a:srgbClr val="976046"/>
              </a:solidFill>
              <a:prstDash val="solid"/>
              <a:round/>
              <a:headEnd type="none" w="sm" len="sm"/>
              <a:tailEnd type="none" w="sm" len="sm"/>
            </a:ln>
          </p:spPr>
        </p:cxnSp>
        <p:sp>
          <p:nvSpPr>
            <p:cNvPr id="138" name="Google Shape;138;p2"/>
            <p:cNvSpPr/>
            <p:nvPr/>
          </p:nvSpPr>
          <p:spPr>
            <a:xfrm>
              <a:off x="0" y="2733961"/>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txBox="1"/>
            <p:nvPr/>
          </p:nvSpPr>
          <p:spPr>
            <a:xfrm>
              <a:off x="0" y="2733961"/>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District Program Options</a:t>
              </a:r>
              <a:endParaRPr/>
            </a:p>
          </p:txBody>
        </p:sp>
        <p:cxnSp>
          <p:nvCxnSpPr>
            <p:cNvPr id="140" name="Google Shape;140;p2"/>
            <p:cNvCxnSpPr/>
            <p:nvPr/>
          </p:nvCxnSpPr>
          <p:spPr>
            <a:xfrm>
              <a:off x="0" y="3280633"/>
              <a:ext cx="4231481" cy="0"/>
            </a:xfrm>
            <a:prstGeom prst="straightConnector1">
              <a:avLst/>
            </a:prstGeom>
            <a:solidFill>
              <a:srgbClr val="825440"/>
            </a:solidFill>
            <a:ln w="15875" cap="flat" cmpd="sng">
              <a:solidFill>
                <a:srgbClr val="825440"/>
              </a:solidFill>
              <a:prstDash val="solid"/>
              <a:round/>
              <a:headEnd type="none" w="sm" len="sm"/>
              <a:tailEnd type="none" w="sm" len="sm"/>
            </a:ln>
          </p:spPr>
        </p:cxnSp>
        <p:sp>
          <p:nvSpPr>
            <p:cNvPr id="141" name="Google Shape;141;p2"/>
            <p:cNvSpPr/>
            <p:nvPr/>
          </p:nvSpPr>
          <p:spPr>
            <a:xfrm>
              <a:off x="0" y="3280633"/>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txBox="1"/>
            <p:nvPr/>
          </p:nvSpPr>
          <p:spPr>
            <a:xfrm>
              <a:off x="0" y="3280633"/>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dirty="0">
                  <a:solidFill>
                    <a:schemeClr val="dk1"/>
                  </a:solidFill>
                  <a:latin typeface="Twentieth Century"/>
                  <a:ea typeface="Twentieth Century"/>
                  <a:cs typeface="Twentieth Century"/>
                  <a:sym typeface="Twentieth Century"/>
                </a:rPr>
                <a:t>School Program</a:t>
              </a:r>
              <a:endParaRPr dirty="0"/>
            </a:p>
          </p:txBody>
        </p:sp>
        <p:cxnSp>
          <p:nvCxnSpPr>
            <p:cNvPr id="143" name="Google Shape;143;p2"/>
            <p:cNvCxnSpPr/>
            <p:nvPr/>
          </p:nvCxnSpPr>
          <p:spPr>
            <a:xfrm>
              <a:off x="0" y="3827305"/>
              <a:ext cx="4231481" cy="0"/>
            </a:xfrm>
            <a:prstGeom prst="straightConnector1">
              <a:avLst/>
            </a:prstGeom>
            <a:solidFill>
              <a:srgbClr val="6E473A"/>
            </a:solidFill>
            <a:ln w="15875" cap="flat" cmpd="sng">
              <a:solidFill>
                <a:srgbClr val="6E473A"/>
              </a:solidFill>
              <a:prstDash val="solid"/>
              <a:round/>
              <a:headEnd type="none" w="sm" len="sm"/>
              <a:tailEnd type="none" w="sm" len="sm"/>
            </a:ln>
          </p:spPr>
        </p:cxnSp>
        <p:sp>
          <p:nvSpPr>
            <p:cNvPr id="144" name="Google Shape;144;p2"/>
            <p:cNvSpPr/>
            <p:nvPr/>
          </p:nvSpPr>
          <p:spPr>
            <a:xfrm>
              <a:off x="0" y="3827305"/>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txBox="1"/>
            <p:nvPr/>
          </p:nvSpPr>
          <p:spPr>
            <a:xfrm>
              <a:off x="0" y="3827305"/>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What is Differentiation?</a:t>
              </a:r>
              <a:endParaRPr/>
            </a:p>
          </p:txBody>
        </p:sp>
        <p:cxnSp>
          <p:nvCxnSpPr>
            <p:cNvPr id="146" name="Google Shape;146;p2"/>
            <p:cNvCxnSpPr/>
            <p:nvPr/>
          </p:nvCxnSpPr>
          <p:spPr>
            <a:xfrm>
              <a:off x="0" y="4373977"/>
              <a:ext cx="4231481" cy="0"/>
            </a:xfrm>
            <a:prstGeom prst="straightConnector1">
              <a:avLst/>
            </a:prstGeom>
            <a:solidFill>
              <a:srgbClr val="5B3C33"/>
            </a:solidFill>
            <a:ln w="15875" cap="flat" cmpd="sng">
              <a:solidFill>
                <a:srgbClr val="5B3C33"/>
              </a:solidFill>
              <a:prstDash val="solid"/>
              <a:round/>
              <a:headEnd type="none" w="sm" len="sm"/>
              <a:tailEnd type="none" w="sm" len="sm"/>
            </a:ln>
          </p:spPr>
        </p:cxnSp>
        <p:sp>
          <p:nvSpPr>
            <p:cNvPr id="147" name="Google Shape;147;p2"/>
            <p:cNvSpPr/>
            <p:nvPr/>
          </p:nvSpPr>
          <p:spPr>
            <a:xfrm>
              <a:off x="0" y="4373977"/>
              <a:ext cx="4231481" cy="54667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txBox="1"/>
            <p:nvPr/>
          </p:nvSpPr>
          <p:spPr>
            <a:xfrm>
              <a:off x="0" y="4373977"/>
              <a:ext cx="4231481" cy="546672"/>
            </a:xfrm>
            <a:prstGeom prst="rect">
              <a:avLst/>
            </a:prstGeom>
            <a:no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What Can a Parent Do to Nurture Giftedness?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cxnSp>
        <p:nvCxnSpPr>
          <p:cNvPr id="153" name="Google Shape;153;p3"/>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154" name="Google Shape;154;p3"/>
          <p:cNvSpPr txBox="1">
            <a:spLocks noGrp="1"/>
          </p:cNvSpPr>
          <p:nvPr>
            <p:ph type="title" idx="4294967295"/>
          </p:nvPr>
        </p:nvSpPr>
        <p:spPr>
          <a:xfrm>
            <a:off x="768096" y="585216"/>
            <a:ext cx="601370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5000"/>
              <a:buFont typeface="Twentieth Century"/>
              <a:buNone/>
            </a:pPr>
            <a:r>
              <a:rPr lang="en-US" sz="5000" b="1"/>
              <a:t>GIFTED/TALENTED </a:t>
            </a:r>
            <a:br>
              <a:rPr lang="en-US" sz="5000" b="1"/>
            </a:br>
            <a:r>
              <a:rPr lang="en-US" sz="5000" b="1"/>
              <a:t>PROGRAMS GOAL</a:t>
            </a:r>
            <a:endParaRPr/>
          </a:p>
        </p:txBody>
      </p:sp>
      <p:sp>
        <p:nvSpPr>
          <p:cNvPr id="155" name="Google Shape;155;p3"/>
          <p:cNvSpPr txBox="1">
            <a:spLocks noGrp="1"/>
          </p:cNvSpPr>
          <p:nvPr>
            <p:ph type="body" idx="4294967295"/>
          </p:nvPr>
        </p:nvSpPr>
        <p:spPr>
          <a:xfrm>
            <a:off x="768096" y="2286000"/>
            <a:ext cx="6013703" cy="4023360"/>
          </a:xfrm>
          <a:prstGeom prst="rect">
            <a:avLst/>
          </a:prstGeom>
          <a:noFill/>
          <a:ln>
            <a:noFill/>
          </a:ln>
        </p:spPr>
        <p:txBody>
          <a:bodyPr spcFirstLastPara="1" wrap="square" lIns="45700" tIns="45700" rIns="45700" bIns="45700" anchor="t" anchorCtr="0">
            <a:normAutofit/>
          </a:bodyPr>
          <a:lstStyle/>
          <a:p>
            <a:pPr marL="0" lvl="0" indent="127000" algn="l" rtl="0">
              <a:lnSpc>
                <a:spcPct val="90000"/>
              </a:lnSpc>
              <a:spcBef>
                <a:spcPts val="0"/>
              </a:spcBef>
              <a:spcAft>
                <a:spcPts val="0"/>
              </a:spcAft>
              <a:buSzPts val="2000"/>
              <a:buNone/>
            </a:pPr>
            <a:endParaRPr/>
          </a:p>
          <a:p>
            <a:pPr marL="0" lvl="0" indent="0" algn="l" rtl="0">
              <a:lnSpc>
                <a:spcPct val="90000"/>
              </a:lnSpc>
              <a:spcBef>
                <a:spcPts val="1400"/>
              </a:spcBef>
              <a:spcAft>
                <a:spcPts val="0"/>
              </a:spcAft>
              <a:buSzPts val="2800"/>
              <a:buNone/>
            </a:pPr>
            <a:r>
              <a:rPr lang="en-US" sz="2800"/>
              <a:t>To </a:t>
            </a:r>
            <a:r>
              <a:rPr lang="en-US" sz="2800" u="sng"/>
              <a:t>identify</a:t>
            </a:r>
            <a:r>
              <a:rPr lang="en-US" sz="2800"/>
              <a:t> gifted and talented students including those from diverse racial, socioeconomic, linguistic, and cultural backgrounds, and </a:t>
            </a:r>
            <a:r>
              <a:rPr lang="en-US" sz="2800" u="sng"/>
              <a:t>provide high-quality differentiated opportunities</a:t>
            </a:r>
            <a:r>
              <a:rPr lang="en-US" sz="2800"/>
              <a:t> for learning that meet students’ unique abilities and talents.  </a:t>
            </a:r>
            <a:endParaRPr sz="2800"/>
          </a:p>
        </p:txBody>
      </p:sp>
      <p:sp>
        <p:nvSpPr>
          <p:cNvPr id="156" name="Google Shape;156;p3"/>
          <p:cNvSpPr/>
          <p:nvPr/>
        </p:nvSpPr>
        <p:spPr>
          <a:xfrm>
            <a:off x="7187511" y="325601"/>
            <a:ext cx="1715190" cy="390807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57" name="Google Shape;157;p3"/>
          <p:cNvSpPr/>
          <p:nvPr/>
        </p:nvSpPr>
        <p:spPr>
          <a:xfrm>
            <a:off x="7187511" y="4394539"/>
            <a:ext cx="1715190" cy="2029724"/>
          </a:xfrm>
          <a:prstGeom prst="rect">
            <a:avLst/>
          </a:prstGeom>
          <a:solidFill>
            <a:schemeClr val="dk2">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4"/>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63" name="Google Shape;163;p4"/>
          <p:cNvSpPr/>
          <p:nvPr/>
        </p:nvSpPr>
        <p:spPr>
          <a:xfrm>
            <a:off x="0" y="0"/>
            <a:ext cx="3490722"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64" name="Google Shape;164;p4"/>
          <p:cNvSpPr txBox="1">
            <a:spLocks noGrp="1"/>
          </p:cNvSpPr>
          <p:nvPr>
            <p:ph type="title"/>
          </p:nvPr>
        </p:nvSpPr>
        <p:spPr>
          <a:xfrm>
            <a:off x="381000" y="804333"/>
            <a:ext cx="2819400" cy="5249334"/>
          </a:xfrm>
          <a:prstGeom prst="rect">
            <a:avLst/>
          </a:prstGeom>
          <a:noFill/>
          <a:ln>
            <a:noFill/>
          </a:ln>
        </p:spPr>
        <p:txBody>
          <a:bodyPr spcFirstLastPara="1" wrap="square" lIns="91425" tIns="45700" rIns="91425" bIns="45700" anchor="ctr" anchorCtr="0">
            <a:normAutofit/>
          </a:bodyPr>
          <a:lstStyle/>
          <a:p>
            <a:pPr marL="0" lvl="0" indent="0" algn="ctr" rtl="0">
              <a:lnSpc>
                <a:spcPct val="80000"/>
              </a:lnSpc>
              <a:spcBef>
                <a:spcPts val="0"/>
              </a:spcBef>
              <a:spcAft>
                <a:spcPts val="0"/>
              </a:spcAft>
              <a:buClr>
                <a:srgbClr val="FFFFFF"/>
              </a:buClr>
              <a:buSzPts val="2800"/>
              <a:buFont typeface="Georgia"/>
              <a:buNone/>
            </a:pPr>
            <a:r>
              <a:rPr lang="en-US" sz="2800" b="1">
                <a:solidFill>
                  <a:srgbClr val="FFFFFF"/>
                </a:solidFill>
                <a:latin typeface="Georgia"/>
                <a:ea typeface="Georgia"/>
                <a:cs typeface="Georgia"/>
                <a:sym typeface="Georgia"/>
              </a:rPr>
              <a:t>DISPELLING THE</a:t>
            </a:r>
            <a:br>
              <a:rPr lang="en-US" sz="2800" b="1">
                <a:solidFill>
                  <a:srgbClr val="FFFFFF"/>
                </a:solidFill>
                <a:latin typeface="Georgia"/>
                <a:ea typeface="Georgia"/>
                <a:cs typeface="Georgia"/>
                <a:sym typeface="Georgia"/>
              </a:rPr>
            </a:br>
            <a:r>
              <a:rPr lang="en-US" sz="2800" b="1">
                <a:solidFill>
                  <a:srgbClr val="FFFFFF"/>
                </a:solidFill>
                <a:latin typeface="Georgia"/>
                <a:ea typeface="Georgia"/>
                <a:cs typeface="Georgia"/>
                <a:sym typeface="Georgia"/>
              </a:rPr>
              <a:t> MYTHS</a:t>
            </a:r>
            <a:endParaRPr/>
          </a:p>
        </p:txBody>
      </p:sp>
      <p:sp>
        <p:nvSpPr>
          <p:cNvPr id="165" name="Google Shape;165;p4"/>
          <p:cNvSpPr txBox="1">
            <a:spLocks noGrp="1"/>
          </p:cNvSpPr>
          <p:nvPr>
            <p:ph type="body" idx="1"/>
          </p:nvPr>
        </p:nvSpPr>
        <p:spPr>
          <a:xfrm>
            <a:off x="3657600" y="381000"/>
            <a:ext cx="5300693" cy="6324600"/>
          </a:xfrm>
          <a:prstGeom prst="rect">
            <a:avLst/>
          </a:prstGeom>
          <a:noFill/>
          <a:ln>
            <a:noFill/>
          </a:ln>
        </p:spPr>
        <p:txBody>
          <a:bodyPr spcFirstLastPara="1" wrap="square" lIns="45700" tIns="45700" rIns="45700" bIns="45700" anchor="ctr" anchorCtr="0">
            <a:normAutofit/>
          </a:bodyPr>
          <a:lstStyle/>
          <a:p>
            <a:pPr marL="91440" lvl="0" indent="-91440" algn="l" rtl="0">
              <a:lnSpc>
                <a:spcPct val="90000"/>
              </a:lnSpc>
              <a:spcBef>
                <a:spcPts val="0"/>
              </a:spcBef>
              <a:spcAft>
                <a:spcPts val="0"/>
              </a:spcAft>
              <a:buSzPts val="2400"/>
              <a:buFont typeface="Noto Sans Symbols"/>
              <a:buNone/>
            </a:pPr>
            <a:r>
              <a:rPr lang="en-US" sz="2400" b="1">
                <a:latin typeface="Calibri"/>
                <a:ea typeface="Calibri"/>
                <a:cs typeface="Calibri"/>
                <a:sym typeface="Calibri"/>
              </a:rPr>
              <a:t>Myths About Gifted Learners</a:t>
            </a:r>
            <a:r>
              <a:rPr lang="en-US" sz="2400">
                <a:latin typeface="Calibri"/>
                <a:ea typeface="Calibri"/>
                <a:cs typeface="Calibri"/>
                <a:sym typeface="Calibri"/>
              </a:rPr>
              <a:t>:</a:t>
            </a:r>
            <a:endParaRPr/>
          </a:p>
          <a:p>
            <a:pPr marL="0" lvl="0" indent="0" algn="l" rtl="0">
              <a:lnSpc>
                <a:spcPct val="90000"/>
              </a:lnSpc>
              <a:spcBef>
                <a:spcPts val="1800"/>
              </a:spcBef>
              <a:spcAft>
                <a:spcPts val="0"/>
              </a:spcAft>
              <a:buSzPts val="1600"/>
              <a:buNone/>
            </a:pPr>
            <a:r>
              <a:rPr lang="en-US" sz="1600" b="1" u="sng">
                <a:latin typeface="Calibri"/>
                <a:ea typeface="Calibri"/>
                <a:cs typeface="Calibri"/>
                <a:sym typeface="Calibri"/>
              </a:rPr>
              <a:t>MYTH</a:t>
            </a:r>
            <a:r>
              <a:rPr lang="en-US" sz="1600">
                <a:latin typeface="Calibri"/>
                <a:ea typeface="Calibri"/>
                <a:cs typeface="Calibri"/>
                <a:sym typeface="Calibri"/>
              </a:rPr>
              <a:t>: It is unfair to give special attention to gifted learners</a:t>
            </a:r>
            <a:endParaRPr/>
          </a:p>
          <a:p>
            <a:pPr marL="11113" lvl="0" indent="-11113" algn="l" rtl="0">
              <a:lnSpc>
                <a:spcPct val="90000"/>
              </a:lnSpc>
              <a:spcBef>
                <a:spcPts val="600"/>
              </a:spcBef>
              <a:spcAft>
                <a:spcPts val="0"/>
              </a:spcAft>
              <a:buSzPts val="1600"/>
              <a:buFont typeface="Noto Sans Symbols"/>
              <a:buNone/>
            </a:pPr>
            <a:r>
              <a:rPr lang="en-US" sz="1600" b="1" u="sng">
                <a:latin typeface="Calibri"/>
                <a:ea typeface="Calibri"/>
                <a:cs typeface="Calibri"/>
                <a:sym typeface="Calibri"/>
              </a:rPr>
              <a:t>RESEARCH SAYS</a:t>
            </a:r>
            <a:r>
              <a:rPr lang="en-US" sz="1600" b="1">
                <a:latin typeface="Calibri"/>
                <a:ea typeface="Calibri"/>
                <a:cs typeface="Calibri"/>
                <a:sym typeface="Calibri"/>
              </a:rPr>
              <a:t>: </a:t>
            </a:r>
            <a:r>
              <a:rPr lang="en-US" sz="1600">
                <a:latin typeface="Calibri"/>
                <a:ea typeface="Calibri"/>
                <a:cs typeface="Calibri"/>
                <a:sym typeface="Calibri"/>
              </a:rPr>
              <a:t>Fair does not mean the same – ALL students should receive educational opportunities that respond to their individual needs and learning styles</a:t>
            </a:r>
            <a:endParaRPr/>
          </a:p>
          <a:p>
            <a:pPr marL="0" lvl="0" indent="0" algn="l" rtl="0">
              <a:lnSpc>
                <a:spcPct val="90000"/>
              </a:lnSpc>
              <a:spcBef>
                <a:spcPts val="2400"/>
              </a:spcBef>
              <a:spcAft>
                <a:spcPts val="0"/>
              </a:spcAft>
              <a:buSzPts val="1600"/>
              <a:buNone/>
            </a:pPr>
            <a:r>
              <a:rPr lang="en-US" sz="1600" b="1" u="sng">
                <a:latin typeface="Calibri"/>
                <a:ea typeface="Calibri"/>
                <a:cs typeface="Calibri"/>
                <a:sym typeface="Calibri"/>
              </a:rPr>
              <a:t>MYTH</a:t>
            </a:r>
            <a:r>
              <a:rPr lang="en-US" sz="1600">
                <a:latin typeface="Calibri"/>
                <a:ea typeface="Calibri"/>
                <a:cs typeface="Calibri"/>
                <a:sym typeface="Calibri"/>
              </a:rPr>
              <a:t>: Gifted students will do well on their own</a:t>
            </a:r>
            <a:endParaRPr/>
          </a:p>
          <a:p>
            <a:pPr marL="11113" lvl="0" indent="-11113" algn="l" rtl="0">
              <a:lnSpc>
                <a:spcPct val="90000"/>
              </a:lnSpc>
              <a:spcBef>
                <a:spcPts val="600"/>
              </a:spcBef>
              <a:spcAft>
                <a:spcPts val="0"/>
              </a:spcAft>
              <a:buSzPts val="1600"/>
              <a:buFont typeface="Noto Sans Symbols"/>
              <a:buNone/>
            </a:pPr>
            <a:r>
              <a:rPr lang="en-US" sz="1600" b="1" u="sng">
                <a:latin typeface="Calibri"/>
                <a:ea typeface="Calibri"/>
                <a:cs typeface="Calibri"/>
                <a:sym typeface="Calibri"/>
              </a:rPr>
              <a:t>RESEARCH SAYS</a:t>
            </a:r>
            <a:r>
              <a:rPr lang="en-US" sz="1600">
                <a:latin typeface="Calibri"/>
                <a:ea typeface="Calibri"/>
                <a:cs typeface="Calibri"/>
                <a:sym typeface="Calibri"/>
              </a:rPr>
              <a:t>: Gifted students may not reach their full potential if they are not given differentiated learning opportunities that meet their complex learning needs</a:t>
            </a:r>
            <a:endParaRPr/>
          </a:p>
          <a:p>
            <a:pPr marL="11113" lvl="0" indent="-11113" algn="l" rtl="0">
              <a:lnSpc>
                <a:spcPct val="90000"/>
              </a:lnSpc>
              <a:spcBef>
                <a:spcPts val="2400"/>
              </a:spcBef>
              <a:spcAft>
                <a:spcPts val="0"/>
              </a:spcAft>
              <a:buSzPts val="1600"/>
              <a:buFont typeface="Noto Sans Symbols"/>
              <a:buNone/>
            </a:pPr>
            <a:r>
              <a:rPr lang="en-US" sz="1600" b="1" u="sng">
                <a:latin typeface="Calibri"/>
                <a:ea typeface="Calibri"/>
                <a:cs typeface="Calibri"/>
                <a:sym typeface="Calibri"/>
              </a:rPr>
              <a:t>MYTH</a:t>
            </a:r>
            <a:r>
              <a:rPr lang="en-US" sz="1600">
                <a:latin typeface="Calibri"/>
                <a:ea typeface="Calibri"/>
                <a:cs typeface="Calibri"/>
                <a:sym typeface="Calibri"/>
              </a:rPr>
              <a:t>: Gifted students should try to fit in with the mainstream</a:t>
            </a:r>
            <a:endParaRPr/>
          </a:p>
          <a:p>
            <a:pPr marL="11113" lvl="0" indent="-11113" algn="l" rtl="0">
              <a:lnSpc>
                <a:spcPct val="90000"/>
              </a:lnSpc>
              <a:spcBef>
                <a:spcPts val="600"/>
              </a:spcBef>
              <a:spcAft>
                <a:spcPts val="0"/>
              </a:spcAft>
              <a:buSzPts val="1600"/>
              <a:buFont typeface="Noto Sans Symbols"/>
              <a:buNone/>
            </a:pPr>
            <a:r>
              <a:rPr lang="en-US" sz="1600" b="1" u="sng">
                <a:latin typeface="Calibri"/>
                <a:ea typeface="Calibri"/>
                <a:cs typeface="Calibri"/>
                <a:sym typeface="Calibri"/>
              </a:rPr>
              <a:t>RESEARCH SAYS</a:t>
            </a:r>
            <a:r>
              <a:rPr lang="en-US" sz="1600">
                <a:latin typeface="Calibri"/>
                <a:ea typeface="Calibri"/>
                <a:cs typeface="Calibri"/>
                <a:sym typeface="Calibri"/>
              </a:rPr>
              <a:t>: Gifted students should not have to sacrifice academic excellence in order to fit in – it is the right of gifted students to stand out in their areas of strength</a:t>
            </a:r>
            <a:endParaRPr/>
          </a:p>
          <a:p>
            <a:pPr marL="0" lvl="0" indent="0" algn="l" rtl="0">
              <a:lnSpc>
                <a:spcPct val="90000"/>
              </a:lnSpc>
              <a:spcBef>
                <a:spcPts val="2400"/>
              </a:spcBef>
              <a:spcAft>
                <a:spcPts val="0"/>
              </a:spcAft>
              <a:buSzPts val="1600"/>
              <a:buNone/>
            </a:pPr>
            <a:r>
              <a:rPr lang="en-US" sz="1600" b="1" u="sng">
                <a:latin typeface="Calibri"/>
                <a:ea typeface="Calibri"/>
                <a:cs typeface="Calibri"/>
                <a:sym typeface="Calibri"/>
              </a:rPr>
              <a:t>MYTH</a:t>
            </a:r>
            <a:r>
              <a:rPr lang="en-US" sz="1600">
                <a:latin typeface="Calibri"/>
                <a:ea typeface="Calibri"/>
                <a:cs typeface="Calibri"/>
                <a:sym typeface="Calibri"/>
              </a:rPr>
              <a:t>: Gifted students in special programs will develop social-emotional problems</a:t>
            </a:r>
            <a:endParaRPr/>
          </a:p>
          <a:p>
            <a:pPr marL="11113" lvl="0" indent="-11113" algn="l" rtl="0">
              <a:lnSpc>
                <a:spcPct val="90000"/>
              </a:lnSpc>
              <a:spcBef>
                <a:spcPts val="600"/>
              </a:spcBef>
              <a:spcAft>
                <a:spcPts val="0"/>
              </a:spcAft>
              <a:buSzPts val="1600"/>
              <a:buFont typeface="Noto Sans Symbols"/>
              <a:buNone/>
            </a:pPr>
            <a:r>
              <a:rPr lang="en-US" sz="1600" b="1" u="sng">
                <a:latin typeface="Calibri"/>
                <a:ea typeface="Calibri"/>
                <a:cs typeface="Calibri"/>
                <a:sym typeface="Calibri"/>
              </a:rPr>
              <a:t>RESEARCH SAYS</a:t>
            </a:r>
            <a:r>
              <a:rPr lang="en-US" sz="1600">
                <a:latin typeface="Calibri"/>
                <a:ea typeface="Calibri"/>
                <a:cs typeface="Calibri"/>
                <a:sym typeface="Calibri"/>
              </a:rPr>
              <a:t>: The reverse of this myth is more often true – social-emotional discontent may occur if students are not provided with stimulating learning experiences</a:t>
            </a:r>
            <a:endParaRPr/>
          </a:p>
          <a:p>
            <a:pPr marL="9525" lvl="0" indent="-9525" algn="l" rtl="0">
              <a:lnSpc>
                <a:spcPct val="90000"/>
              </a:lnSpc>
              <a:spcBef>
                <a:spcPts val="1800"/>
              </a:spcBef>
              <a:spcAft>
                <a:spcPts val="0"/>
              </a:spcAft>
              <a:buSzPts val="1100"/>
              <a:buFont typeface="Noto Sans Symbols"/>
              <a:buNone/>
            </a:pPr>
            <a:r>
              <a:rPr lang="en-US" sz="1100">
                <a:latin typeface="Calibri"/>
                <a:ea typeface="Calibri"/>
                <a:cs typeface="Calibri"/>
                <a:sym typeface="Calibri"/>
              </a:rPr>
              <a:t>Adapted from Stephens, K. “Promoting Gifted Education in Your Community”. </a:t>
            </a:r>
            <a:r>
              <a:rPr lang="en-US" sz="1100" i="1">
                <a:latin typeface="Calibri"/>
                <a:ea typeface="Calibri"/>
                <a:cs typeface="Calibri"/>
                <a:sym typeface="Calibri"/>
              </a:rPr>
              <a:t>Parenting for High Potential</a:t>
            </a:r>
            <a:r>
              <a:rPr lang="en-US" sz="1100">
                <a:latin typeface="Calibri"/>
                <a:ea typeface="Calibri"/>
                <a:cs typeface="Calibri"/>
                <a:sym typeface="Calibri"/>
              </a:rPr>
              <a:t>: 1998</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cxnSp>
        <p:nvCxnSpPr>
          <p:cNvPr id="170" name="Google Shape;170;p5"/>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171" name="Google Shape;171;p5"/>
          <p:cNvSpPr/>
          <p:nvPr/>
        </p:nvSpPr>
        <p:spPr>
          <a:xfrm>
            <a:off x="245660" y="4382347"/>
            <a:ext cx="4266015" cy="2153919"/>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72" name="Google Shape;172;p5"/>
          <p:cNvSpPr txBox="1">
            <a:spLocks noGrp="1"/>
          </p:cNvSpPr>
          <p:nvPr>
            <p:ph type="title" idx="4294967295"/>
          </p:nvPr>
        </p:nvSpPr>
        <p:spPr>
          <a:xfrm>
            <a:off x="429768" y="4608575"/>
            <a:ext cx="3931920" cy="1765715"/>
          </a:xfrm>
          <a:prstGeom prst="rect">
            <a:avLst/>
          </a:prstGeom>
          <a:noFill/>
          <a:ln>
            <a:noFill/>
          </a:ln>
        </p:spPr>
        <p:txBody>
          <a:bodyPr spcFirstLastPara="1" wrap="square" lIns="91425" tIns="45700" rIns="91425" bIns="45700" anchor="ctr" anchorCtr="0">
            <a:normAutofit/>
          </a:bodyPr>
          <a:lstStyle/>
          <a:p>
            <a:pPr marL="0" lvl="0" indent="0" algn="ctr" rtl="0">
              <a:lnSpc>
                <a:spcPct val="80000"/>
              </a:lnSpc>
              <a:spcBef>
                <a:spcPts val="0"/>
              </a:spcBef>
              <a:spcAft>
                <a:spcPts val="0"/>
              </a:spcAft>
              <a:buClr>
                <a:srgbClr val="FFFFFF"/>
              </a:buClr>
              <a:buSzPts val="3800"/>
              <a:buFont typeface="Twentieth Century"/>
              <a:buNone/>
            </a:pPr>
            <a:r>
              <a:rPr lang="en-US" sz="3700" b="1">
                <a:solidFill>
                  <a:srgbClr val="FFFFFF"/>
                </a:solidFill>
              </a:rPr>
              <a:t>CHARACTERISTICS</a:t>
            </a:r>
            <a:r>
              <a:rPr lang="en-US" sz="3800" b="1">
                <a:solidFill>
                  <a:srgbClr val="FFFFFF"/>
                </a:solidFill>
              </a:rPr>
              <a:t> OF GIFTED LEARNERS</a:t>
            </a:r>
            <a:endParaRPr sz="3800">
              <a:solidFill>
                <a:srgbClr val="FFFFFF"/>
              </a:solidFill>
            </a:endParaRPr>
          </a:p>
        </p:txBody>
      </p:sp>
      <p:sp>
        <p:nvSpPr>
          <p:cNvPr id="174" name="Google Shape;174;p5"/>
          <p:cNvSpPr/>
          <p:nvPr/>
        </p:nvSpPr>
        <p:spPr>
          <a:xfrm>
            <a:off x="4632325" y="321732"/>
            <a:ext cx="4270376" cy="6214534"/>
          </a:xfrm>
          <a:prstGeom prst="rect">
            <a:avLst/>
          </a:prstGeom>
          <a:solidFill>
            <a:srgbClr val="7F4C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75" name="Google Shape;175;p5"/>
          <p:cNvSpPr txBox="1">
            <a:spLocks noGrp="1"/>
          </p:cNvSpPr>
          <p:nvPr>
            <p:ph type="body" idx="4294967295"/>
          </p:nvPr>
        </p:nvSpPr>
        <p:spPr>
          <a:xfrm>
            <a:off x="4695783" y="974875"/>
            <a:ext cx="4202557" cy="4852362"/>
          </a:xfrm>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SzPts val="1600"/>
              <a:buNone/>
            </a:pPr>
            <a:r>
              <a:rPr lang="en-US" sz="1600" b="1">
                <a:solidFill>
                  <a:srgbClr val="FFFFFF"/>
                </a:solidFill>
              </a:rPr>
              <a:t>A Gifted Learner May Exhibit:</a:t>
            </a:r>
            <a:endParaRPr sz="1600">
              <a:solidFill>
                <a:srgbClr val="FFFFFF"/>
              </a:solidFill>
            </a:endParaRPr>
          </a:p>
          <a:p>
            <a:pPr marL="0" lvl="0" indent="0" algn="l" rtl="0">
              <a:lnSpc>
                <a:spcPct val="90000"/>
              </a:lnSpc>
              <a:spcBef>
                <a:spcPts val="800"/>
              </a:spcBef>
              <a:spcAft>
                <a:spcPts val="0"/>
              </a:spcAft>
              <a:buSzPts val="1400"/>
              <a:buNone/>
            </a:pPr>
            <a:r>
              <a:rPr lang="en-US" sz="1400">
                <a:solidFill>
                  <a:srgbClr val="FFFFFF"/>
                </a:solidFill>
              </a:rPr>
              <a:t>Early, rapid learning</a:t>
            </a:r>
            <a:endParaRPr/>
          </a:p>
          <a:p>
            <a:pPr marL="0" lvl="0" indent="0" algn="l" rtl="0">
              <a:lnSpc>
                <a:spcPct val="90000"/>
              </a:lnSpc>
              <a:spcBef>
                <a:spcPts val="600"/>
              </a:spcBef>
              <a:spcAft>
                <a:spcPts val="0"/>
              </a:spcAft>
              <a:buSzPts val="1400"/>
              <a:buNone/>
            </a:pPr>
            <a:r>
              <a:rPr lang="en-US" sz="1400">
                <a:solidFill>
                  <a:srgbClr val="FFFFFF"/>
                </a:solidFill>
              </a:rPr>
              <a:t>Endless energy</a:t>
            </a:r>
            <a:endParaRPr/>
          </a:p>
          <a:p>
            <a:pPr marL="0" lvl="0" indent="0" algn="l" rtl="0">
              <a:lnSpc>
                <a:spcPct val="90000"/>
              </a:lnSpc>
              <a:spcBef>
                <a:spcPts val="600"/>
              </a:spcBef>
              <a:spcAft>
                <a:spcPts val="0"/>
              </a:spcAft>
              <a:buSzPts val="1400"/>
              <a:buNone/>
            </a:pPr>
            <a:r>
              <a:rPr lang="en-US" sz="1400">
                <a:solidFill>
                  <a:srgbClr val="FFFFFF"/>
                </a:solidFill>
              </a:rPr>
              <a:t>Superior language ability; learns language quickly</a:t>
            </a:r>
            <a:endParaRPr/>
          </a:p>
          <a:p>
            <a:pPr marL="0" lvl="0" indent="0" algn="l" rtl="0">
              <a:lnSpc>
                <a:spcPct val="90000"/>
              </a:lnSpc>
              <a:spcBef>
                <a:spcPts val="600"/>
              </a:spcBef>
              <a:spcAft>
                <a:spcPts val="0"/>
              </a:spcAft>
              <a:buSzPts val="1400"/>
              <a:buNone/>
            </a:pPr>
            <a:r>
              <a:rPr lang="en-US" sz="1400">
                <a:solidFill>
                  <a:srgbClr val="FFFFFF"/>
                </a:solidFill>
              </a:rPr>
              <a:t>Extensive knowledge and interest base</a:t>
            </a:r>
            <a:endParaRPr/>
          </a:p>
          <a:p>
            <a:pPr marL="0" lvl="0" indent="0" algn="l" rtl="0">
              <a:lnSpc>
                <a:spcPct val="90000"/>
              </a:lnSpc>
              <a:spcBef>
                <a:spcPts val="600"/>
              </a:spcBef>
              <a:spcAft>
                <a:spcPts val="0"/>
              </a:spcAft>
              <a:buSzPts val="1400"/>
              <a:buNone/>
            </a:pPr>
            <a:r>
              <a:rPr lang="en-US" sz="1400">
                <a:solidFill>
                  <a:srgbClr val="FFFFFF"/>
                </a:solidFill>
              </a:rPr>
              <a:t>Exceptional memory</a:t>
            </a:r>
            <a:endParaRPr/>
          </a:p>
          <a:p>
            <a:pPr marL="0" lvl="0" indent="0" algn="l" rtl="0">
              <a:lnSpc>
                <a:spcPct val="90000"/>
              </a:lnSpc>
              <a:spcBef>
                <a:spcPts val="600"/>
              </a:spcBef>
              <a:spcAft>
                <a:spcPts val="0"/>
              </a:spcAft>
              <a:buSzPts val="1400"/>
              <a:buNone/>
            </a:pPr>
            <a:r>
              <a:rPr lang="en-US" sz="1400">
                <a:solidFill>
                  <a:srgbClr val="FFFFFF"/>
                </a:solidFill>
              </a:rPr>
              <a:t>Keen, mature sense of humor</a:t>
            </a:r>
            <a:endParaRPr/>
          </a:p>
          <a:p>
            <a:pPr marL="0" lvl="0" indent="0" algn="l" rtl="0">
              <a:lnSpc>
                <a:spcPct val="90000"/>
              </a:lnSpc>
              <a:spcBef>
                <a:spcPts val="600"/>
              </a:spcBef>
              <a:spcAft>
                <a:spcPts val="0"/>
              </a:spcAft>
              <a:buSzPts val="1400"/>
              <a:buNone/>
            </a:pPr>
            <a:r>
              <a:rPr lang="en-US" sz="1400">
                <a:solidFill>
                  <a:srgbClr val="FFFFFF"/>
                </a:solidFill>
              </a:rPr>
              <a:t>Complex/abstract thinking and great imagination</a:t>
            </a:r>
            <a:endParaRPr/>
          </a:p>
          <a:p>
            <a:pPr marL="0" lvl="0" indent="0" algn="l" rtl="0">
              <a:lnSpc>
                <a:spcPct val="90000"/>
              </a:lnSpc>
              <a:spcBef>
                <a:spcPts val="600"/>
              </a:spcBef>
              <a:spcAft>
                <a:spcPts val="0"/>
              </a:spcAft>
              <a:buSzPts val="1400"/>
              <a:buNone/>
            </a:pPr>
            <a:r>
              <a:rPr lang="en-US" sz="1400">
                <a:solidFill>
                  <a:srgbClr val="FFFFFF"/>
                </a:solidFill>
              </a:rPr>
              <a:t>Superior reasoning/problem-solving ability</a:t>
            </a:r>
            <a:endParaRPr/>
          </a:p>
          <a:p>
            <a:pPr marL="0" lvl="0" indent="0" algn="l" rtl="0">
              <a:lnSpc>
                <a:spcPct val="90000"/>
              </a:lnSpc>
              <a:spcBef>
                <a:spcPts val="600"/>
              </a:spcBef>
              <a:spcAft>
                <a:spcPts val="0"/>
              </a:spcAft>
              <a:buSzPts val="1400"/>
              <a:buNone/>
            </a:pPr>
            <a:r>
              <a:rPr lang="en-US" sz="1400">
                <a:solidFill>
                  <a:srgbClr val="FFFFFF"/>
                </a:solidFill>
              </a:rPr>
              <a:t>Long attention span when interested</a:t>
            </a:r>
            <a:endParaRPr/>
          </a:p>
          <a:p>
            <a:pPr marL="0" lvl="0" indent="0" algn="l" rtl="0">
              <a:lnSpc>
                <a:spcPct val="90000"/>
              </a:lnSpc>
              <a:spcBef>
                <a:spcPts val="600"/>
              </a:spcBef>
              <a:spcAft>
                <a:spcPts val="0"/>
              </a:spcAft>
              <a:buSzPts val="1400"/>
              <a:buNone/>
            </a:pPr>
            <a:r>
              <a:rPr lang="en-US" sz="1400">
                <a:solidFill>
                  <a:srgbClr val="FFFFFF"/>
                </a:solidFill>
              </a:rPr>
              <a:t>Inappropriate acting out or apathy when disinterested</a:t>
            </a:r>
            <a:endParaRPr/>
          </a:p>
          <a:p>
            <a:pPr marL="0" lvl="0" indent="0" algn="l" rtl="0">
              <a:lnSpc>
                <a:spcPct val="90000"/>
              </a:lnSpc>
              <a:spcBef>
                <a:spcPts val="600"/>
              </a:spcBef>
              <a:spcAft>
                <a:spcPts val="0"/>
              </a:spcAft>
              <a:buSzPts val="1400"/>
              <a:buNone/>
            </a:pPr>
            <a:r>
              <a:rPr lang="en-US" sz="1400">
                <a:solidFill>
                  <a:srgbClr val="FFFFFF"/>
                </a:solidFill>
              </a:rPr>
              <a:t>High level moral thinking; ability to detect injustice or inconsistency</a:t>
            </a:r>
            <a:endParaRPr/>
          </a:p>
          <a:p>
            <a:pPr marL="0" lvl="0" indent="0" algn="l" rtl="0">
              <a:lnSpc>
                <a:spcPct val="90000"/>
              </a:lnSpc>
              <a:spcBef>
                <a:spcPts val="600"/>
              </a:spcBef>
              <a:spcAft>
                <a:spcPts val="0"/>
              </a:spcAft>
              <a:buSzPts val="1400"/>
              <a:buNone/>
            </a:pPr>
            <a:r>
              <a:rPr lang="en-US" sz="1400">
                <a:solidFill>
                  <a:srgbClr val="FFFFFF"/>
                </a:solidFill>
              </a:rPr>
              <a:t>Unrealistic self-expectations; perfectionistic and competitive</a:t>
            </a:r>
            <a:endParaRPr/>
          </a:p>
          <a:p>
            <a:pPr marL="0" lvl="0" indent="0" algn="l" rtl="0">
              <a:lnSpc>
                <a:spcPct val="90000"/>
              </a:lnSpc>
              <a:spcBef>
                <a:spcPts val="600"/>
              </a:spcBef>
              <a:spcAft>
                <a:spcPts val="0"/>
              </a:spcAft>
              <a:buSzPts val="1400"/>
              <a:buNone/>
            </a:pPr>
            <a:r>
              <a:rPr lang="en-US" sz="1400">
                <a:solidFill>
                  <a:srgbClr val="FFFFFF"/>
                </a:solidFill>
              </a:rPr>
              <a:t>Frustrated with illogical or disorganized thinking</a:t>
            </a:r>
            <a:endParaRPr/>
          </a:p>
          <a:p>
            <a:pPr marL="0" lvl="0" indent="0" algn="l" rtl="0">
              <a:lnSpc>
                <a:spcPct val="90000"/>
              </a:lnSpc>
              <a:spcBef>
                <a:spcPts val="600"/>
              </a:spcBef>
              <a:spcAft>
                <a:spcPts val="0"/>
              </a:spcAft>
              <a:buSzPts val="1400"/>
              <a:buNone/>
            </a:pPr>
            <a:r>
              <a:rPr lang="en-US" sz="1400">
                <a:solidFill>
                  <a:srgbClr val="FFFFFF"/>
                </a:solidFill>
              </a:rPr>
              <a:t>Impulsive, risk-taking behavior </a:t>
            </a:r>
            <a:r>
              <a:rPr lang="en-US" sz="1400" u="sng">
                <a:solidFill>
                  <a:srgbClr val="FFFFFF"/>
                </a:solidFill>
              </a:rPr>
              <a:t>OR</a:t>
            </a:r>
            <a:r>
              <a:rPr lang="en-US" sz="1400">
                <a:solidFill>
                  <a:srgbClr val="FFFFFF"/>
                </a:solidFill>
              </a:rPr>
              <a:t> worried to take risks due to fear of failure</a:t>
            </a:r>
            <a:endParaRPr/>
          </a:p>
          <a:p>
            <a:pPr marL="0" lvl="0" indent="0" algn="l" rtl="0">
              <a:lnSpc>
                <a:spcPct val="90000"/>
              </a:lnSpc>
              <a:spcBef>
                <a:spcPts val="600"/>
              </a:spcBef>
              <a:spcAft>
                <a:spcPts val="0"/>
              </a:spcAft>
              <a:buSzPts val="1400"/>
              <a:buNone/>
            </a:pPr>
            <a:r>
              <a:rPr lang="en-US" sz="1400">
                <a:solidFill>
                  <a:srgbClr val="FFFFFF"/>
                </a:solidFill>
              </a:rPr>
              <a:t>Overwhelming curiosity; questions everything and everyone (including authority)</a:t>
            </a:r>
            <a:endParaRPr/>
          </a:p>
          <a:p>
            <a:pPr marL="0" lvl="0" indent="0" algn="l" rtl="0">
              <a:lnSpc>
                <a:spcPct val="90000"/>
              </a:lnSpc>
              <a:spcBef>
                <a:spcPts val="1200"/>
              </a:spcBef>
              <a:spcAft>
                <a:spcPts val="0"/>
              </a:spcAft>
              <a:buSzPts val="1400"/>
              <a:buNone/>
            </a:pPr>
            <a:r>
              <a:rPr lang="en-US" sz="1400">
                <a:solidFill>
                  <a:srgbClr val="FFFFFF"/>
                </a:solidFill>
              </a:rPr>
              <a:t>Lack of desire to socialize with age-level peers; prefers the company of adults/older friends</a:t>
            </a:r>
            <a:endParaRPr/>
          </a:p>
        </p:txBody>
      </p:sp>
      <p:pic>
        <p:nvPicPr>
          <p:cNvPr id="3" name="Picture 2">
            <a:extLst>
              <a:ext uri="{FF2B5EF4-FFF2-40B4-BE49-F238E27FC236}">
                <a16:creationId xmlns:a16="http://schemas.microsoft.com/office/drawing/2014/main" id="{5C2EE86E-B3CB-1E4B-8572-78951341711A}"/>
              </a:ext>
            </a:extLst>
          </p:cNvPr>
          <p:cNvPicPr>
            <a:picLocks noChangeAspect="1"/>
          </p:cNvPicPr>
          <p:nvPr/>
        </p:nvPicPr>
        <p:blipFill>
          <a:blip r:embed="rId3"/>
          <a:stretch>
            <a:fillRect/>
          </a:stretch>
        </p:blipFill>
        <p:spPr>
          <a:xfrm>
            <a:off x="827887" y="340534"/>
            <a:ext cx="2984082" cy="39065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cxnSp>
        <p:nvCxnSpPr>
          <p:cNvPr id="180" name="Google Shape;180;p6"/>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181" name="Google Shape;181;p6"/>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82" name="Google Shape;182;p6"/>
          <p:cNvSpPr/>
          <p:nvPr/>
        </p:nvSpPr>
        <p:spPr>
          <a:xfrm>
            <a:off x="0" y="0"/>
            <a:ext cx="3490722"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83" name="Google Shape;183;p6"/>
          <p:cNvSpPr txBox="1">
            <a:spLocks noGrp="1"/>
          </p:cNvSpPr>
          <p:nvPr>
            <p:ph type="title" idx="4294967295"/>
          </p:nvPr>
        </p:nvSpPr>
        <p:spPr>
          <a:xfrm>
            <a:off x="723591" y="804333"/>
            <a:ext cx="2543925" cy="5249334"/>
          </a:xfrm>
          <a:prstGeom prst="rect">
            <a:avLst/>
          </a:prstGeom>
          <a:noFill/>
          <a:ln>
            <a:noFill/>
          </a:ln>
        </p:spPr>
        <p:txBody>
          <a:bodyPr spcFirstLastPara="1" wrap="square" lIns="91425" tIns="45700" rIns="91425" bIns="45700" anchor="ctr" anchorCtr="0">
            <a:normAutofit/>
          </a:bodyPr>
          <a:lstStyle/>
          <a:p>
            <a:pPr marL="0" lvl="0" indent="0" algn="r" rtl="0">
              <a:lnSpc>
                <a:spcPct val="80000"/>
              </a:lnSpc>
              <a:spcBef>
                <a:spcPts val="0"/>
              </a:spcBef>
              <a:spcAft>
                <a:spcPts val="0"/>
              </a:spcAft>
              <a:buClr>
                <a:srgbClr val="FFFFFF"/>
              </a:buClr>
              <a:buSzPts val="5000"/>
              <a:buFont typeface="Twentieth Century"/>
              <a:buNone/>
            </a:pPr>
            <a:r>
              <a:rPr lang="en-US" sz="4200" b="1">
                <a:solidFill>
                  <a:srgbClr val="FFFFFF"/>
                </a:solidFill>
              </a:rPr>
              <a:t>WHAT GIFTED STUDENTS NEED</a:t>
            </a:r>
            <a:endParaRPr sz="3600"/>
          </a:p>
        </p:txBody>
      </p:sp>
      <p:sp>
        <p:nvSpPr>
          <p:cNvPr id="184" name="Google Shape;184;p6"/>
          <p:cNvSpPr txBox="1">
            <a:spLocks noGrp="1"/>
          </p:cNvSpPr>
          <p:nvPr>
            <p:ph type="body" idx="4294967295"/>
          </p:nvPr>
        </p:nvSpPr>
        <p:spPr>
          <a:xfrm>
            <a:off x="3713286" y="804333"/>
            <a:ext cx="5125914" cy="5249334"/>
          </a:xfrm>
          <a:prstGeom prst="rect">
            <a:avLst/>
          </a:prstGeom>
          <a:noFill/>
          <a:ln>
            <a:noFill/>
          </a:ln>
        </p:spPr>
        <p:txBody>
          <a:bodyPr spcFirstLastPara="1" wrap="square" lIns="45700" tIns="45700" rIns="45700" bIns="45700" anchor="ctr" anchorCtr="0">
            <a:normAutofit/>
          </a:bodyPr>
          <a:lstStyle/>
          <a:p>
            <a:pPr marL="11113" lvl="0" indent="0" algn="l" rtl="0">
              <a:lnSpc>
                <a:spcPct val="90000"/>
              </a:lnSpc>
              <a:spcBef>
                <a:spcPts val="0"/>
              </a:spcBef>
              <a:spcAft>
                <a:spcPts val="0"/>
              </a:spcAft>
              <a:buSzPts val="1700"/>
              <a:buNone/>
            </a:pPr>
            <a:r>
              <a:rPr lang="en-US" sz="1700"/>
              <a:t>To deal with feelings of being different</a:t>
            </a:r>
            <a:endParaRPr/>
          </a:p>
          <a:p>
            <a:pPr marL="11113" lvl="0" indent="0" algn="l" rtl="0">
              <a:lnSpc>
                <a:spcPct val="90000"/>
              </a:lnSpc>
              <a:spcBef>
                <a:spcPts val="1400"/>
              </a:spcBef>
              <a:spcAft>
                <a:spcPts val="0"/>
              </a:spcAft>
              <a:buSzPts val="1700"/>
              <a:buNone/>
            </a:pPr>
            <a:r>
              <a:rPr lang="en-US" sz="1700"/>
              <a:t>To recognize and deal with stress</a:t>
            </a:r>
            <a:endParaRPr/>
          </a:p>
          <a:p>
            <a:pPr marL="11113" lvl="0" indent="0" algn="l" rtl="0">
              <a:lnSpc>
                <a:spcPct val="90000"/>
              </a:lnSpc>
              <a:spcBef>
                <a:spcPts val="1400"/>
              </a:spcBef>
              <a:spcAft>
                <a:spcPts val="0"/>
              </a:spcAft>
              <a:buSzPts val="1700"/>
              <a:buNone/>
            </a:pPr>
            <a:r>
              <a:rPr lang="en-US" sz="1700"/>
              <a:t>To learn how to be proud without being arrogant</a:t>
            </a:r>
            <a:endParaRPr/>
          </a:p>
          <a:p>
            <a:pPr marL="11113" lvl="0" indent="0" algn="l" rtl="0">
              <a:lnSpc>
                <a:spcPct val="90000"/>
              </a:lnSpc>
              <a:spcBef>
                <a:spcPts val="1400"/>
              </a:spcBef>
              <a:spcAft>
                <a:spcPts val="0"/>
              </a:spcAft>
              <a:buSzPts val="1700"/>
              <a:buNone/>
            </a:pPr>
            <a:r>
              <a:rPr lang="en-US" sz="1700"/>
              <a:t>To develop appropriate problem-solving skills</a:t>
            </a:r>
            <a:endParaRPr/>
          </a:p>
          <a:p>
            <a:pPr marL="11113" lvl="0" indent="0" algn="l" rtl="0">
              <a:lnSpc>
                <a:spcPct val="90000"/>
              </a:lnSpc>
              <a:spcBef>
                <a:spcPts val="1400"/>
              </a:spcBef>
              <a:spcAft>
                <a:spcPts val="0"/>
              </a:spcAft>
              <a:buSzPts val="1700"/>
              <a:buNone/>
            </a:pPr>
            <a:r>
              <a:rPr lang="en-US" sz="1700"/>
              <a:t>To be challenged with meaningful, differentiated learning </a:t>
            </a:r>
            <a:endParaRPr/>
          </a:p>
          <a:p>
            <a:pPr marL="11113" lvl="0" indent="0" algn="l" rtl="0">
              <a:lnSpc>
                <a:spcPct val="90000"/>
              </a:lnSpc>
              <a:spcBef>
                <a:spcPts val="1400"/>
              </a:spcBef>
              <a:spcAft>
                <a:spcPts val="0"/>
              </a:spcAft>
              <a:buSzPts val="1700"/>
              <a:buNone/>
            </a:pPr>
            <a:r>
              <a:rPr lang="en-US" sz="1700"/>
              <a:t>To have opportunities to interact with others of similar ability or interest</a:t>
            </a:r>
            <a:endParaRPr/>
          </a:p>
          <a:p>
            <a:pPr marL="11113" lvl="0" indent="0" algn="l" rtl="0">
              <a:lnSpc>
                <a:spcPct val="90000"/>
              </a:lnSpc>
              <a:spcBef>
                <a:spcPts val="1400"/>
              </a:spcBef>
              <a:spcAft>
                <a:spcPts val="0"/>
              </a:spcAft>
              <a:buSzPts val="1700"/>
              <a:buNone/>
            </a:pPr>
            <a:r>
              <a:rPr lang="en-US" sz="1700"/>
              <a:t>To recognize and accept their own abilities, interests, and limitations – and those of others</a:t>
            </a:r>
            <a:endParaRPr/>
          </a:p>
          <a:p>
            <a:pPr marL="11113" lvl="0" indent="0" algn="l" rtl="0">
              <a:lnSpc>
                <a:spcPct val="90000"/>
              </a:lnSpc>
              <a:spcBef>
                <a:spcPts val="1400"/>
              </a:spcBef>
              <a:spcAft>
                <a:spcPts val="0"/>
              </a:spcAft>
              <a:buSzPts val="1700"/>
              <a:buNone/>
            </a:pPr>
            <a:r>
              <a:rPr lang="en-US" sz="1700"/>
              <a:t>To be recognized as a gifted child, not treated as a small adult</a:t>
            </a:r>
            <a:endParaRPr/>
          </a:p>
          <a:p>
            <a:pPr marL="11113" lvl="0" indent="0" algn="l" rtl="0">
              <a:lnSpc>
                <a:spcPct val="90000"/>
              </a:lnSpc>
              <a:spcBef>
                <a:spcPts val="1400"/>
              </a:spcBef>
              <a:spcAft>
                <a:spcPts val="0"/>
              </a:spcAft>
              <a:buSzPts val="1700"/>
              <a:buNone/>
            </a:pPr>
            <a:endParaRPr sz="1700"/>
          </a:p>
          <a:p>
            <a:pPr marL="0" lvl="0" indent="0" algn="l" rtl="0">
              <a:lnSpc>
                <a:spcPct val="90000"/>
              </a:lnSpc>
              <a:spcBef>
                <a:spcPts val="1400"/>
              </a:spcBef>
              <a:spcAft>
                <a:spcPts val="0"/>
              </a:spcAft>
              <a:buSzPts val="1400"/>
              <a:buNone/>
            </a:pPr>
            <a:r>
              <a:rPr lang="en-US" sz="1400"/>
              <a:t>Adapted from the 11</a:t>
            </a:r>
            <a:r>
              <a:rPr lang="en-US" sz="1400" baseline="30000"/>
              <a:t>th</a:t>
            </a:r>
            <a:r>
              <a:rPr lang="en-US" sz="1400"/>
              <a:t> World Conference on Gifted and Talented Education, 1995</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7"/>
        <p:cNvGrpSpPr/>
        <p:nvPr/>
      </p:nvGrpSpPr>
      <p:grpSpPr>
        <a:xfrm>
          <a:off x="0" y="0"/>
          <a:ext cx="0" cy="0"/>
          <a:chOff x="0" y="0"/>
          <a:chExt cx="0" cy="0"/>
        </a:xfrm>
      </p:grpSpPr>
      <p:sp>
        <p:nvSpPr>
          <p:cNvPr id="218" name="Google Shape;218;p10"/>
          <p:cNvSpPr txBox="1">
            <a:spLocks noGrp="1"/>
          </p:cNvSpPr>
          <p:nvPr>
            <p:ph type="title"/>
          </p:nvPr>
        </p:nvSpPr>
        <p:spPr>
          <a:xfrm>
            <a:off x="768096" y="585216"/>
            <a:ext cx="601370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4400"/>
              <a:buFont typeface="Georgia"/>
              <a:buNone/>
            </a:pPr>
            <a:r>
              <a:rPr lang="en-US" b="1">
                <a:latin typeface="Georgia"/>
                <a:ea typeface="Georgia"/>
                <a:cs typeface="Georgia"/>
                <a:sym typeface="Georgia"/>
              </a:rPr>
              <a:t>REFERRALS FOR IDENTIFICATION</a:t>
            </a:r>
            <a:endParaRPr/>
          </a:p>
        </p:txBody>
      </p:sp>
      <p:sp>
        <p:nvSpPr>
          <p:cNvPr id="219" name="Google Shape;219;p10"/>
          <p:cNvSpPr txBox="1">
            <a:spLocks noGrp="1"/>
          </p:cNvSpPr>
          <p:nvPr>
            <p:ph type="body" idx="1"/>
          </p:nvPr>
        </p:nvSpPr>
        <p:spPr>
          <a:xfrm>
            <a:off x="768096" y="2286000"/>
            <a:ext cx="6013703" cy="4023360"/>
          </a:xfrm>
          <a:prstGeom prst="rect">
            <a:avLst/>
          </a:prstGeom>
          <a:noFill/>
          <a:ln>
            <a:noFill/>
          </a:ln>
        </p:spPr>
        <p:txBody>
          <a:bodyPr spcFirstLastPara="1" wrap="square" lIns="45700" tIns="45700" rIns="45700" bIns="45700" anchor="t" anchorCtr="0">
            <a:normAutofit/>
          </a:bodyPr>
          <a:lstStyle/>
          <a:p>
            <a:pPr marL="457200" lvl="0" indent="-457200" algn="l" rtl="0">
              <a:lnSpc>
                <a:spcPct val="90000"/>
              </a:lnSpc>
              <a:spcBef>
                <a:spcPts val="0"/>
              </a:spcBef>
              <a:spcAft>
                <a:spcPts val="0"/>
              </a:spcAft>
              <a:buSzPts val="1600"/>
              <a:buFont typeface="Calibri"/>
              <a:buAutoNum type="arabicPeriod"/>
            </a:pPr>
            <a:r>
              <a:rPr lang="en-US" sz="1600">
                <a:latin typeface="Calibri"/>
                <a:ea typeface="Calibri"/>
                <a:cs typeface="Calibri"/>
                <a:sym typeface="Calibri"/>
              </a:rPr>
              <a:t>If an administrator, teacher, parent, or child thinks a student is potentially gifted, they may provide this student’s name to the school site GATE screening committee.  </a:t>
            </a:r>
            <a:endParaRPr sz="1600">
              <a:latin typeface="Calibri"/>
              <a:ea typeface="Calibri"/>
              <a:cs typeface="Calibri"/>
              <a:sym typeface="Calibri"/>
            </a:endParaRPr>
          </a:p>
          <a:p>
            <a:pPr marL="457200" lvl="0" indent="-457200" algn="l" rtl="0">
              <a:lnSpc>
                <a:spcPct val="90000"/>
              </a:lnSpc>
              <a:spcBef>
                <a:spcPts val="1400"/>
              </a:spcBef>
              <a:spcAft>
                <a:spcPts val="0"/>
              </a:spcAft>
              <a:buSzPts val="1600"/>
              <a:buFont typeface="Calibri"/>
              <a:buAutoNum type="arabicPeriod"/>
            </a:pPr>
            <a:r>
              <a:rPr lang="en-US" sz="1600">
                <a:latin typeface="Calibri"/>
                <a:ea typeface="Calibri"/>
                <a:cs typeface="Calibri"/>
                <a:sym typeface="Calibri"/>
              </a:rPr>
              <a:t>The screening committee is responsible for determining if the child is ready for GATE referral and in what category.  This screening process could include observing the student, looking through test score/report card records or portfolios, interviewing teachers, etc.  Referrals are created in MiSiS for students being screened. </a:t>
            </a:r>
            <a:endParaRPr/>
          </a:p>
          <a:p>
            <a:pPr marL="457200" lvl="0" indent="-457200" algn="l" rtl="0">
              <a:lnSpc>
                <a:spcPct val="90000"/>
              </a:lnSpc>
              <a:spcBef>
                <a:spcPts val="1400"/>
              </a:spcBef>
              <a:spcAft>
                <a:spcPts val="0"/>
              </a:spcAft>
              <a:buSzPts val="1600"/>
              <a:buFont typeface="Calibri"/>
              <a:buAutoNum type="arabicPeriod"/>
            </a:pPr>
            <a:r>
              <a:rPr lang="en-US" sz="1600">
                <a:latin typeface="Calibri"/>
                <a:ea typeface="Calibri"/>
                <a:cs typeface="Calibri"/>
                <a:sym typeface="Calibri"/>
              </a:rPr>
              <a:t>If the screening committee determines that the student is qualified and ready for evaluation, they will initiate the formal identification process.  If not, they may discontinue screening.  </a:t>
            </a:r>
            <a:endParaRPr/>
          </a:p>
          <a:p>
            <a:pPr marL="0" lvl="0" indent="0" algn="l" rtl="0">
              <a:lnSpc>
                <a:spcPct val="90000"/>
              </a:lnSpc>
              <a:spcBef>
                <a:spcPts val="1400"/>
              </a:spcBef>
              <a:spcAft>
                <a:spcPts val="0"/>
              </a:spcAft>
              <a:buSzPts val="1600"/>
              <a:buFont typeface="Noto Sans Symbols"/>
              <a:buNone/>
            </a:pPr>
            <a:r>
              <a:rPr lang="en-US" sz="1600">
                <a:latin typeface="Calibri"/>
                <a:ea typeface="Calibri"/>
                <a:cs typeface="Calibri"/>
                <a:sym typeface="Calibri"/>
              </a:rPr>
              <a:t> </a:t>
            </a:r>
            <a:endParaRPr sz="1600">
              <a:latin typeface="Calibri"/>
              <a:ea typeface="Calibri"/>
              <a:cs typeface="Calibri"/>
              <a:sym typeface="Calibri"/>
            </a:endParaRPr>
          </a:p>
        </p:txBody>
      </p:sp>
      <p:sp>
        <p:nvSpPr>
          <p:cNvPr id="220" name="Google Shape;220;p10"/>
          <p:cNvSpPr/>
          <p:nvPr/>
        </p:nvSpPr>
        <p:spPr>
          <a:xfrm>
            <a:off x="7187511" y="325601"/>
            <a:ext cx="1715190" cy="390807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1" name="Google Shape;221;p10"/>
          <p:cNvSpPr/>
          <p:nvPr/>
        </p:nvSpPr>
        <p:spPr>
          <a:xfrm>
            <a:off x="7187511" y="4394539"/>
            <a:ext cx="1715190" cy="2029724"/>
          </a:xfrm>
          <a:prstGeom prst="rect">
            <a:avLst/>
          </a:prstGeom>
          <a:solidFill>
            <a:schemeClr val="dk2">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C8C8C"/>
        </a:solidFill>
        <a:effectLst/>
      </p:bgPr>
    </p:bg>
    <p:spTree>
      <p:nvGrpSpPr>
        <p:cNvPr id="1" name="Shape 188"/>
        <p:cNvGrpSpPr/>
        <p:nvPr/>
      </p:nvGrpSpPr>
      <p:grpSpPr>
        <a:xfrm>
          <a:off x="0" y="0"/>
          <a:ext cx="0" cy="0"/>
          <a:chOff x="0" y="0"/>
          <a:chExt cx="0" cy="0"/>
        </a:xfrm>
      </p:grpSpPr>
      <p:cxnSp>
        <p:nvCxnSpPr>
          <p:cNvPr id="189" name="Google Shape;189;p7"/>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190" name="Google Shape;190;p7"/>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91" name="Google Shape;191;p7"/>
          <p:cNvSpPr/>
          <p:nvPr/>
        </p:nvSpPr>
        <p:spPr>
          <a:xfrm>
            <a:off x="2079558" y="484632"/>
            <a:ext cx="6711112" cy="5880916"/>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92" name="Google Shape;192;p7"/>
          <p:cNvSpPr txBox="1">
            <a:spLocks noGrp="1"/>
          </p:cNvSpPr>
          <p:nvPr>
            <p:ph type="title" idx="4294967295"/>
          </p:nvPr>
        </p:nvSpPr>
        <p:spPr>
          <a:xfrm>
            <a:off x="2171512" y="654602"/>
            <a:ext cx="5942448"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4400"/>
              <a:buFont typeface="Twentieth Century"/>
              <a:buNone/>
            </a:pPr>
            <a:r>
              <a:rPr lang="en-US" b="1" dirty="0">
                <a:solidFill>
                  <a:srgbClr val="FFFFFF"/>
                </a:solidFill>
              </a:rPr>
              <a:t>CATEGORIES OF IDENTIFICATION</a:t>
            </a:r>
            <a:endParaRPr dirty="0"/>
          </a:p>
        </p:txBody>
      </p:sp>
      <p:sp>
        <p:nvSpPr>
          <p:cNvPr id="193" name="Google Shape;193;p7"/>
          <p:cNvSpPr/>
          <p:nvPr/>
        </p:nvSpPr>
        <p:spPr>
          <a:xfrm>
            <a:off x="356364" y="484632"/>
            <a:ext cx="1596699" cy="58809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cxnSp>
        <p:nvCxnSpPr>
          <p:cNvPr id="194" name="Google Shape;194;p7"/>
          <p:cNvCxnSpPr/>
          <p:nvPr/>
        </p:nvCxnSpPr>
        <p:spPr>
          <a:xfrm rot="10800000">
            <a:off x="2405398" y="1029524"/>
            <a:ext cx="0" cy="914400"/>
          </a:xfrm>
          <a:prstGeom prst="straightConnector1">
            <a:avLst/>
          </a:prstGeom>
          <a:noFill/>
          <a:ln w="19050" cap="flat" cmpd="sng">
            <a:solidFill>
              <a:schemeClr val="accent1">
                <a:alpha val="80000"/>
              </a:schemeClr>
            </a:solidFill>
            <a:prstDash val="solid"/>
            <a:round/>
            <a:headEnd type="none" w="sm" len="sm"/>
            <a:tailEnd type="none" w="sm" len="sm"/>
          </a:ln>
        </p:spPr>
      </p:cxnSp>
      <p:sp>
        <p:nvSpPr>
          <p:cNvPr id="195" name="Google Shape;195;p7"/>
          <p:cNvSpPr txBox="1">
            <a:spLocks noGrp="1"/>
          </p:cNvSpPr>
          <p:nvPr>
            <p:ph type="body" idx="4294967295"/>
          </p:nvPr>
        </p:nvSpPr>
        <p:spPr>
          <a:xfrm>
            <a:off x="2209801" y="2016995"/>
            <a:ext cx="6334642" cy="3876346"/>
          </a:xfrm>
          <a:prstGeom prst="rect">
            <a:avLst/>
          </a:prstGeom>
          <a:noFill/>
          <a:ln>
            <a:noFill/>
          </a:ln>
        </p:spPr>
        <p:txBody>
          <a:bodyPr spcFirstLastPara="1" wrap="square" lIns="45700" tIns="45700" rIns="45700" bIns="45700" anchor="t" anchorCtr="0">
            <a:noAutofit/>
          </a:bodyPr>
          <a:lstStyle/>
          <a:p>
            <a:pPr marL="0" lvl="0" indent="0" algn="l" rtl="0">
              <a:lnSpc>
                <a:spcPct val="90000"/>
              </a:lnSpc>
              <a:spcBef>
                <a:spcPts val="0"/>
              </a:spcBef>
              <a:spcAft>
                <a:spcPts val="0"/>
              </a:spcAft>
              <a:buSzPts val="1600"/>
              <a:buNone/>
            </a:pPr>
            <a:r>
              <a:rPr lang="en-US" sz="1600" b="1" u="sng" dirty="0">
                <a:solidFill>
                  <a:srgbClr val="FFFFFF"/>
                </a:solidFill>
              </a:rPr>
              <a:t>Intellectual Ability</a:t>
            </a:r>
            <a:r>
              <a:rPr lang="en-US" sz="1600" b="1" dirty="0">
                <a:solidFill>
                  <a:srgbClr val="FFFFFF"/>
                </a:solidFill>
              </a:rPr>
              <a:t> </a:t>
            </a:r>
            <a:r>
              <a:rPr lang="en-US" sz="1600" dirty="0">
                <a:solidFill>
                  <a:srgbClr val="FFFFFF"/>
                </a:solidFill>
              </a:rPr>
              <a:t>(Second semester kindergarten and above)</a:t>
            </a:r>
            <a:endParaRPr sz="1600" b="1" dirty="0">
              <a:solidFill>
                <a:srgbClr val="FFFFFF"/>
              </a:solidFill>
            </a:endParaRPr>
          </a:p>
          <a:p>
            <a:pPr marL="0" lvl="0" indent="0" algn="l" rtl="0">
              <a:lnSpc>
                <a:spcPct val="90000"/>
              </a:lnSpc>
              <a:spcBef>
                <a:spcPts val="800"/>
              </a:spcBef>
              <a:spcAft>
                <a:spcPts val="0"/>
              </a:spcAft>
              <a:buSzPts val="1600"/>
              <a:buNone/>
            </a:pPr>
            <a:r>
              <a:rPr lang="en-US" sz="1600" dirty="0">
                <a:solidFill>
                  <a:srgbClr val="FFFFFF"/>
                </a:solidFill>
              </a:rPr>
              <a:t>Students whose general intellectual development is markedly advanced in relation to their chronological peers; students are identified as gifted in Intellectual Ability by a Los Angeles Unified School District designated GATE psychologist. </a:t>
            </a:r>
            <a:endParaRPr dirty="0"/>
          </a:p>
          <a:p>
            <a:pPr marL="0" lvl="0" indent="0" algn="l" rtl="0">
              <a:lnSpc>
                <a:spcPct val="90000"/>
              </a:lnSpc>
              <a:spcBef>
                <a:spcPts val="2400"/>
              </a:spcBef>
              <a:spcAft>
                <a:spcPts val="0"/>
              </a:spcAft>
              <a:buSzPts val="1600"/>
              <a:buNone/>
            </a:pPr>
            <a:r>
              <a:rPr lang="en-US" sz="1600" b="1" u="sng" dirty="0">
                <a:solidFill>
                  <a:srgbClr val="FFFFFF"/>
                </a:solidFill>
              </a:rPr>
              <a:t>High Achievement Ability</a:t>
            </a:r>
            <a:r>
              <a:rPr lang="en-US" sz="1600" b="1" dirty="0">
                <a:solidFill>
                  <a:srgbClr val="FFFFFF"/>
                </a:solidFill>
              </a:rPr>
              <a:t> </a:t>
            </a:r>
            <a:r>
              <a:rPr lang="en-US" sz="1600" dirty="0">
                <a:solidFill>
                  <a:srgbClr val="FFFFFF"/>
                </a:solidFill>
              </a:rPr>
              <a:t>(Fifth grade and above and second grade OLSAT-8 only)</a:t>
            </a:r>
            <a:endParaRPr sz="1600" b="1" dirty="0">
              <a:solidFill>
                <a:srgbClr val="FFFFFF"/>
              </a:solidFill>
            </a:endParaRPr>
          </a:p>
          <a:p>
            <a:pPr marL="0" lvl="0" indent="0" algn="l" rtl="0">
              <a:lnSpc>
                <a:spcPct val="90000"/>
              </a:lnSpc>
              <a:spcBef>
                <a:spcPts val="800"/>
              </a:spcBef>
              <a:spcAft>
                <a:spcPts val="0"/>
              </a:spcAft>
              <a:buSzPts val="1600"/>
              <a:buNone/>
            </a:pPr>
            <a:r>
              <a:rPr lang="en-US" sz="1600" dirty="0">
                <a:solidFill>
                  <a:srgbClr val="FFFFFF"/>
                </a:solidFill>
              </a:rPr>
              <a:t>Students who consistently function for </a:t>
            </a:r>
            <a:r>
              <a:rPr lang="en-US" sz="1600" u="sng" dirty="0">
                <a:solidFill>
                  <a:srgbClr val="FFFFFF"/>
                </a:solidFill>
              </a:rPr>
              <a:t>two</a:t>
            </a:r>
            <a:r>
              <a:rPr lang="en-US" sz="1600" dirty="0">
                <a:solidFill>
                  <a:srgbClr val="FFFFFF"/>
                </a:solidFill>
              </a:rPr>
              <a:t> consecutive years at highly advanced levels in English-language arts and mathematics; evidenced by test scores (second graders may also be identified in High Achievement with the OLSAT-8)</a:t>
            </a:r>
            <a:endParaRPr dirty="0"/>
          </a:p>
          <a:p>
            <a:pPr marL="0" lvl="0" indent="0" algn="l" rtl="0">
              <a:lnSpc>
                <a:spcPct val="90000"/>
              </a:lnSpc>
              <a:spcBef>
                <a:spcPts val="2400"/>
              </a:spcBef>
              <a:spcAft>
                <a:spcPts val="0"/>
              </a:spcAft>
              <a:buSzPts val="1600"/>
              <a:buNone/>
            </a:pPr>
            <a:r>
              <a:rPr lang="en-US" sz="1600" b="1" u="sng" dirty="0">
                <a:solidFill>
                  <a:srgbClr val="FFFFFF"/>
                </a:solidFill>
              </a:rPr>
              <a:t>Specific Academic Ability</a:t>
            </a:r>
            <a:r>
              <a:rPr lang="en-US" sz="1600" b="1" dirty="0">
                <a:solidFill>
                  <a:srgbClr val="FFFFFF"/>
                </a:solidFill>
              </a:rPr>
              <a:t> </a:t>
            </a:r>
            <a:r>
              <a:rPr lang="en-US" sz="1600" dirty="0">
                <a:solidFill>
                  <a:srgbClr val="FFFFFF"/>
                </a:solidFill>
              </a:rPr>
              <a:t>(Fifth grade and above)</a:t>
            </a:r>
            <a:endParaRPr sz="1600" b="1" dirty="0">
              <a:solidFill>
                <a:srgbClr val="FFFFFF"/>
              </a:solidFill>
            </a:endParaRPr>
          </a:p>
          <a:p>
            <a:pPr marL="0" lvl="0" indent="0" algn="l" rtl="0">
              <a:lnSpc>
                <a:spcPct val="90000"/>
              </a:lnSpc>
              <a:spcBef>
                <a:spcPts val="800"/>
              </a:spcBef>
              <a:spcAft>
                <a:spcPts val="0"/>
              </a:spcAft>
              <a:buSzPts val="1600"/>
              <a:buNone/>
            </a:pPr>
            <a:r>
              <a:rPr lang="en-US" sz="1600" dirty="0">
                <a:solidFill>
                  <a:srgbClr val="FFFFFF"/>
                </a:solidFill>
              </a:rPr>
              <a:t>Students who consistently function for </a:t>
            </a:r>
            <a:r>
              <a:rPr lang="en-US" sz="1600" u="sng" dirty="0">
                <a:solidFill>
                  <a:srgbClr val="FFFFFF"/>
                </a:solidFill>
              </a:rPr>
              <a:t>three</a:t>
            </a:r>
            <a:r>
              <a:rPr lang="en-US" sz="1600" dirty="0">
                <a:solidFill>
                  <a:srgbClr val="FFFFFF"/>
                </a:solidFill>
              </a:rPr>
              <a:t> consecutive years at highly advanced levels in either English-language arts or mathematics (science or social science included in grades 9 – 12); evidenced by test scores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Shape 199"/>
        <p:cNvGrpSpPr/>
        <p:nvPr/>
      </p:nvGrpSpPr>
      <p:grpSpPr>
        <a:xfrm>
          <a:off x="0" y="0"/>
          <a:ext cx="0" cy="0"/>
          <a:chOff x="0" y="0"/>
          <a:chExt cx="0" cy="0"/>
        </a:xfrm>
      </p:grpSpPr>
      <p:cxnSp>
        <p:nvCxnSpPr>
          <p:cNvPr id="200" name="Google Shape;200;p8"/>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201" name="Google Shape;201;p8"/>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02" name="Google Shape;202;p8"/>
          <p:cNvSpPr/>
          <p:nvPr/>
        </p:nvSpPr>
        <p:spPr>
          <a:xfrm>
            <a:off x="2079558" y="484632"/>
            <a:ext cx="6711112" cy="5880916"/>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03" name="Google Shape;203;p8"/>
          <p:cNvSpPr txBox="1"/>
          <p:nvPr/>
        </p:nvSpPr>
        <p:spPr>
          <a:xfrm>
            <a:off x="2168198" y="462805"/>
            <a:ext cx="5942448" cy="1499616"/>
          </a:xfrm>
          <a:prstGeom prst="rect">
            <a:avLst/>
          </a:prstGeom>
          <a:noFill/>
          <a:ln>
            <a:noFill/>
          </a:ln>
        </p:spPr>
        <p:txBody>
          <a:bodyPr spcFirstLastPara="1" wrap="square" lIns="91425" tIns="45700" rIns="91425" bIns="45700" anchor="ctr" anchorCtr="0">
            <a:normAutofit/>
          </a:bodyPr>
          <a:lstStyle/>
          <a:p>
            <a:pPr marL="0" marR="0" lvl="0" indent="0" algn="l" rtl="0">
              <a:lnSpc>
                <a:spcPct val="80000"/>
              </a:lnSpc>
              <a:spcBef>
                <a:spcPts val="0"/>
              </a:spcBef>
              <a:spcAft>
                <a:spcPts val="0"/>
              </a:spcAft>
              <a:buClr>
                <a:srgbClr val="FFFFFF"/>
              </a:buClr>
              <a:buSzPts val="4400"/>
              <a:buFont typeface="Twentieth Century"/>
              <a:buNone/>
            </a:pPr>
            <a:r>
              <a:rPr lang="en-US" sz="4400" b="1" i="0" u="none" strike="noStrike" cap="none">
                <a:solidFill>
                  <a:srgbClr val="FFFFFF"/>
                </a:solidFill>
                <a:latin typeface="Twentieth Century"/>
                <a:ea typeface="Twentieth Century"/>
                <a:cs typeface="Twentieth Century"/>
                <a:sym typeface="Twentieth Century"/>
              </a:rPr>
              <a:t>CATEGORIES OF IDENTIFICATION</a:t>
            </a:r>
            <a:endParaRPr/>
          </a:p>
        </p:txBody>
      </p:sp>
      <p:sp>
        <p:nvSpPr>
          <p:cNvPr id="204" name="Google Shape;204;p8"/>
          <p:cNvSpPr/>
          <p:nvPr/>
        </p:nvSpPr>
        <p:spPr>
          <a:xfrm>
            <a:off x="356364" y="484632"/>
            <a:ext cx="1596699" cy="58809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cxnSp>
        <p:nvCxnSpPr>
          <p:cNvPr id="205" name="Google Shape;205;p8"/>
          <p:cNvCxnSpPr/>
          <p:nvPr/>
        </p:nvCxnSpPr>
        <p:spPr>
          <a:xfrm rot="10800000">
            <a:off x="2405398" y="1029524"/>
            <a:ext cx="0" cy="914400"/>
          </a:xfrm>
          <a:prstGeom prst="straightConnector1">
            <a:avLst/>
          </a:prstGeom>
          <a:noFill/>
          <a:ln w="19050" cap="flat" cmpd="sng">
            <a:solidFill>
              <a:schemeClr val="accent1">
                <a:alpha val="80000"/>
              </a:schemeClr>
            </a:solidFill>
            <a:prstDash val="solid"/>
            <a:round/>
            <a:headEnd type="none" w="sm" len="sm"/>
            <a:tailEnd type="none" w="sm" len="sm"/>
          </a:ln>
        </p:spPr>
      </p:cxnSp>
      <p:sp>
        <p:nvSpPr>
          <p:cNvPr id="206" name="Google Shape;206;p8"/>
          <p:cNvSpPr txBox="1">
            <a:spLocks noGrp="1"/>
          </p:cNvSpPr>
          <p:nvPr>
            <p:ph type="body" idx="4294967295"/>
          </p:nvPr>
        </p:nvSpPr>
        <p:spPr>
          <a:xfrm>
            <a:off x="2168198" y="1943924"/>
            <a:ext cx="6619435" cy="4246222"/>
          </a:xfrm>
          <a:prstGeom prst="rect">
            <a:avLst/>
          </a:prstGeom>
          <a:noFill/>
          <a:ln>
            <a:noFill/>
          </a:ln>
        </p:spPr>
        <p:txBody>
          <a:bodyPr spcFirstLastPara="1" wrap="square" lIns="45700" tIns="45700" rIns="45700" bIns="45700" anchor="t" anchorCtr="0">
            <a:noAutofit/>
          </a:bodyPr>
          <a:lstStyle/>
          <a:p>
            <a:pPr marL="0" lvl="0" indent="0" algn="l" rtl="0">
              <a:lnSpc>
                <a:spcPct val="90000"/>
              </a:lnSpc>
              <a:spcBef>
                <a:spcPts val="0"/>
              </a:spcBef>
              <a:spcAft>
                <a:spcPts val="0"/>
              </a:spcAft>
              <a:buSzPts val="1600"/>
              <a:buNone/>
            </a:pPr>
            <a:r>
              <a:rPr lang="en-US" sz="1600" b="1" u="sng">
                <a:solidFill>
                  <a:srgbClr val="FFFFFF"/>
                </a:solidFill>
              </a:rPr>
              <a:t>Visual Arts Ability</a:t>
            </a:r>
            <a:r>
              <a:rPr lang="en-US" sz="1600" b="1">
                <a:solidFill>
                  <a:srgbClr val="FFFFFF"/>
                </a:solidFill>
              </a:rPr>
              <a:t> </a:t>
            </a:r>
            <a:r>
              <a:rPr lang="en-US" sz="1600">
                <a:solidFill>
                  <a:srgbClr val="FFFFFF"/>
                </a:solidFill>
              </a:rPr>
              <a:t>(Second grade and above)</a:t>
            </a:r>
            <a:endParaRPr sz="1600" b="1">
              <a:solidFill>
                <a:srgbClr val="FFFFFF"/>
              </a:solidFill>
            </a:endParaRPr>
          </a:p>
          <a:p>
            <a:pPr marL="0" lvl="0" indent="0" algn="l" rtl="0">
              <a:lnSpc>
                <a:spcPct val="90000"/>
              </a:lnSpc>
              <a:spcBef>
                <a:spcPts val="200"/>
              </a:spcBef>
              <a:spcAft>
                <a:spcPts val="0"/>
              </a:spcAft>
              <a:buSzPts val="1600"/>
              <a:buNone/>
            </a:pPr>
            <a:r>
              <a:rPr lang="en-US" sz="1600">
                <a:solidFill>
                  <a:srgbClr val="FFFFFF"/>
                </a:solidFill>
              </a:rPr>
              <a:t>Students who originate, perform, produce, or respond at exceptionally high levels in drawing and painting; evidenced by District demonstration/portfolio review</a:t>
            </a:r>
            <a:endParaRPr/>
          </a:p>
          <a:p>
            <a:pPr marL="0" lvl="0" indent="0" algn="l" rtl="0">
              <a:lnSpc>
                <a:spcPct val="90000"/>
              </a:lnSpc>
              <a:spcBef>
                <a:spcPts val="1800"/>
              </a:spcBef>
              <a:spcAft>
                <a:spcPts val="0"/>
              </a:spcAft>
              <a:buSzPts val="1600"/>
              <a:buNone/>
            </a:pPr>
            <a:r>
              <a:rPr lang="en-US" sz="1600" b="1" u="sng">
                <a:solidFill>
                  <a:srgbClr val="FFFFFF"/>
                </a:solidFill>
              </a:rPr>
              <a:t>Performing Arts Ability</a:t>
            </a:r>
            <a:r>
              <a:rPr lang="en-US" sz="1600" b="1">
                <a:solidFill>
                  <a:srgbClr val="FFFFFF"/>
                </a:solidFill>
              </a:rPr>
              <a:t> </a:t>
            </a:r>
            <a:r>
              <a:rPr lang="en-US" sz="1600">
                <a:solidFill>
                  <a:srgbClr val="FFFFFF"/>
                </a:solidFill>
              </a:rPr>
              <a:t>(Second grade and above)</a:t>
            </a:r>
            <a:endParaRPr sz="1600" b="1">
              <a:solidFill>
                <a:srgbClr val="FFFFFF"/>
              </a:solidFill>
            </a:endParaRPr>
          </a:p>
          <a:p>
            <a:pPr marL="0" lvl="0" indent="0" algn="l" rtl="0">
              <a:lnSpc>
                <a:spcPct val="90000"/>
              </a:lnSpc>
              <a:spcBef>
                <a:spcPts val="200"/>
              </a:spcBef>
              <a:spcAft>
                <a:spcPts val="0"/>
              </a:spcAft>
              <a:buSzPts val="1600"/>
              <a:buNone/>
            </a:pPr>
            <a:r>
              <a:rPr lang="en-US" sz="1600">
                <a:solidFill>
                  <a:srgbClr val="FFFFFF"/>
                </a:solidFill>
              </a:rPr>
              <a:t>Students who originate, perform, produce, or respond at exceptionally high levels in either dance, voice, or drama; evidenced by District audition </a:t>
            </a:r>
            <a:endParaRPr/>
          </a:p>
          <a:p>
            <a:pPr marL="0" lvl="0" indent="0" algn="l" rtl="0">
              <a:lnSpc>
                <a:spcPct val="90000"/>
              </a:lnSpc>
              <a:spcBef>
                <a:spcPts val="1800"/>
              </a:spcBef>
              <a:spcAft>
                <a:spcPts val="0"/>
              </a:spcAft>
              <a:buSzPts val="1600"/>
              <a:buNone/>
            </a:pPr>
            <a:r>
              <a:rPr lang="en-US" sz="1600" b="1" u="sng">
                <a:solidFill>
                  <a:srgbClr val="FFFFFF"/>
                </a:solidFill>
              </a:rPr>
              <a:t>Creative Ability</a:t>
            </a:r>
            <a:r>
              <a:rPr lang="en-US" sz="1600" b="1">
                <a:solidFill>
                  <a:srgbClr val="FFFFFF"/>
                </a:solidFill>
              </a:rPr>
              <a:t> </a:t>
            </a:r>
            <a:r>
              <a:rPr lang="en-US" sz="1600">
                <a:solidFill>
                  <a:srgbClr val="FFFFFF"/>
                </a:solidFill>
              </a:rPr>
              <a:t>(Second grade and above)</a:t>
            </a:r>
            <a:endParaRPr sz="1600" b="1">
              <a:solidFill>
                <a:srgbClr val="FFFFFF"/>
              </a:solidFill>
            </a:endParaRPr>
          </a:p>
          <a:p>
            <a:pPr marL="0" lvl="0" indent="0" algn="l" rtl="0">
              <a:lnSpc>
                <a:spcPct val="90000"/>
              </a:lnSpc>
              <a:spcBef>
                <a:spcPts val="200"/>
              </a:spcBef>
              <a:spcAft>
                <a:spcPts val="0"/>
              </a:spcAft>
              <a:buSzPts val="1600"/>
              <a:buNone/>
            </a:pPr>
            <a:r>
              <a:rPr lang="en-US" sz="1600">
                <a:solidFill>
                  <a:srgbClr val="FFFFFF"/>
                </a:solidFill>
              </a:rPr>
              <a:t>Students who characteristically perceive significant similarities or differences within the environment, challenge assumptions, and produce unique alternative solutions; evidenced by District portfolio or presentation review </a:t>
            </a:r>
            <a:endParaRPr/>
          </a:p>
          <a:p>
            <a:pPr marL="0" lvl="0" indent="0" algn="l" rtl="0">
              <a:lnSpc>
                <a:spcPct val="90000"/>
              </a:lnSpc>
              <a:spcBef>
                <a:spcPts val="1800"/>
              </a:spcBef>
              <a:spcAft>
                <a:spcPts val="0"/>
              </a:spcAft>
              <a:buSzPts val="1600"/>
              <a:buNone/>
            </a:pPr>
            <a:r>
              <a:rPr lang="en-US" sz="1600" b="1" u="sng">
                <a:solidFill>
                  <a:srgbClr val="FFFFFF"/>
                </a:solidFill>
              </a:rPr>
              <a:t>Leadership Ability</a:t>
            </a:r>
            <a:r>
              <a:rPr lang="en-US" sz="1600" b="1">
                <a:solidFill>
                  <a:srgbClr val="FFFFFF"/>
                </a:solidFill>
              </a:rPr>
              <a:t> </a:t>
            </a:r>
            <a:r>
              <a:rPr lang="en-US" sz="1600">
                <a:solidFill>
                  <a:srgbClr val="FFFFFF"/>
                </a:solidFill>
              </a:rPr>
              <a:t>(Second grade and above)</a:t>
            </a:r>
            <a:endParaRPr sz="1600" b="1">
              <a:solidFill>
                <a:srgbClr val="FFFFFF"/>
              </a:solidFill>
            </a:endParaRPr>
          </a:p>
          <a:p>
            <a:pPr marL="0" lvl="0" indent="0" algn="l" rtl="0">
              <a:lnSpc>
                <a:spcPct val="90000"/>
              </a:lnSpc>
              <a:spcBef>
                <a:spcPts val="200"/>
              </a:spcBef>
              <a:spcAft>
                <a:spcPts val="0"/>
              </a:spcAft>
              <a:buSzPts val="1600"/>
              <a:buNone/>
            </a:pPr>
            <a:r>
              <a:rPr lang="en-US" sz="1600">
                <a:solidFill>
                  <a:srgbClr val="FFFFFF"/>
                </a:solidFill>
              </a:rPr>
              <a:t>Students who show confidence and knowledge; influence others effectively; have problem-solving and decision-making skills; express ideas in oral or written form clearly; show sense of purpose and direction; evidenced by District portfolio or presentation review</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768096" y="585216"/>
            <a:ext cx="4550113"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4400"/>
              <a:buFont typeface="Georgia"/>
              <a:buNone/>
            </a:pPr>
            <a:r>
              <a:rPr lang="en-US" b="1">
                <a:latin typeface="Georgia"/>
                <a:ea typeface="Georgia"/>
                <a:cs typeface="Georgia"/>
                <a:sym typeface="Georgia"/>
              </a:rPr>
              <a:t>DID YOU KNOW?</a:t>
            </a:r>
            <a:endParaRPr/>
          </a:p>
        </p:txBody>
      </p:sp>
      <p:sp>
        <p:nvSpPr>
          <p:cNvPr id="212" name="Google Shape;212;p9"/>
          <p:cNvSpPr txBox="1">
            <a:spLocks noGrp="1"/>
          </p:cNvSpPr>
          <p:nvPr>
            <p:ph type="body" idx="1"/>
          </p:nvPr>
        </p:nvSpPr>
        <p:spPr>
          <a:xfrm>
            <a:off x="768096" y="2286000"/>
            <a:ext cx="4550113" cy="4023360"/>
          </a:xfrm>
          <a:prstGeom prst="rect">
            <a:avLst/>
          </a:prstGeom>
          <a:noFill/>
          <a:ln>
            <a:noFill/>
          </a:ln>
        </p:spPr>
        <p:txBody>
          <a:bodyPr spcFirstLastPara="1" wrap="square" lIns="45700" tIns="45700" rIns="45700" bIns="45700" anchor="t" anchorCtr="0">
            <a:normAutofit/>
          </a:bodyPr>
          <a:lstStyle/>
          <a:p>
            <a:pPr marL="17463" lvl="0" indent="-17463" algn="l" rtl="0">
              <a:lnSpc>
                <a:spcPct val="90000"/>
              </a:lnSpc>
              <a:spcBef>
                <a:spcPts val="0"/>
              </a:spcBef>
              <a:spcAft>
                <a:spcPts val="0"/>
              </a:spcAft>
              <a:buSzPts val="2000"/>
              <a:buFont typeface="Noto Sans Symbols"/>
              <a:buNone/>
            </a:pPr>
            <a:r>
              <a:rPr lang="en-US">
                <a:latin typeface="Calibri"/>
                <a:ea typeface="Calibri"/>
                <a:cs typeface="Calibri"/>
                <a:sym typeface="Calibri"/>
              </a:rPr>
              <a:t>Only the High Achievement and Specific Academic categories are determined by test scores and grades (these students are considered “slam dunks” because their scores automatically qualify them for identification).  </a:t>
            </a:r>
            <a:endParaRPr/>
          </a:p>
          <a:p>
            <a:pPr marL="91440" lvl="0" indent="-91440" algn="l" rtl="0">
              <a:lnSpc>
                <a:spcPct val="90000"/>
              </a:lnSpc>
              <a:spcBef>
                <a:spcPts val="1400"/>
              </a:spcBef>
              <a:spcAft>
                <a:spcPts val="0"/>
              </a:spcAft>
              <a:buSzPts val="2000"/>
              <a:buFont typeface="Noto Sans Symbols"/>
              <a:buNone/>
            </a:pPr>
            <a:endParaRPr>
              <a:latin typeface="Calibri"/>
              <a:ea typeface="Calibri"/>
              <a:cs typeface="Calibri"/>
              <a:sym typeface="Calibri"/>
            </a:endParaRPr>
          </a:p>
          <a:p>
            <a:pPr marL="17463" lvl="0" indent="-17463" algn="l" rtl="0">
              <a:lnSpc>
                <a:spcPct val="90000"/>
              </a:lnSpc>
              <a:spcBef>
                <a:spcPts val="1400"/>
              </a:spcBef>
              <a:spcAft>
                <a:spcPts val="0"/>
              </a:spcAft>
              <a:buSzPts val="2000"/>
              <a:buFont typeface="Noto Sans Symbols"/>
              <a:buNone/>
            </a:pPr>
            <a:r>
              <a:rPr lang="en-US">
                <a:latin typeface="Calibri"/>
                <a:ea typeface="Calibri"/>
                <a:cs typeface="Calibri"/>
                <a:sym typeface="Calibri"/>
              </a:rPr>
              <a:t>All other categories require the professional expertise of the local school screening team and additional category-specific requirements (i.e. portfolio review for Visual Arts Ability, test by GATE psychologist for Intellectual, etc.).  </a:t>
            </a:r>
            <a:endParaRPr/>
          </a:p>
        </p:txBody>
      </p:sp>
      <p:pic>
        <p:nvPicPr>
          <p:cNvPr id="213" name="Google Shape;213;p9" descr="MP900341513[1]"/>
          <p:cNvPicPr preferRelativeResize="0"/>
          <p:nvPr/>
        </p:nvPicPr>
        <p:blipFill rotWithShape="1">
          <a:blip r:embed="rId3">
            <a:alphaModFix/>
          </a:blip>
          <a:srcRect l="28785"/>
          <a:stretch/>
        </p:blipFill>
        <p:spPr>
          <a:xfrm>
            <a:off x="5664199" y="10"/>
            <a:ext cx="3479800" cy="68579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11"/>
          <p:cNvSpPr/>
          <p:nvPr/>
        </p:nvSpPr>
        <p:spPr>
          <a:xfrm>
            <a:off x="-7500" y="-2"/>
            <a:ext cx="3052451" cy="685800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7" name="Google Shape;227;p11"/>
          <p:cNvSpPr txBox="1">
            <a:spLocks noGrp="1"/>
          </p:cNvSpPr>
          <p:nvPr>
            <p:ph type="title"/>
          </p:nvPr>
        </p:nvSpPr>
        <p:spPr>
          <a:xfrm>
            <a:off x="232529" y="640080"/>
            <a:ext cx="2572391" cy="561323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100"/>
              <a:buFont typeface="Georgia"/>
              <a:buNone/>
            </a:pPr>
            <a:r>
              <a:rPr lang="en-US" sz="2100" b="1">
                <a:solidFill>
                  <a:srgbClr val="FFFFFF"/>
                </a:solidFill>
                <a:latin typeface="Georgia"/>
                <a:ea typeface="Georgia"/>
                <a:cs typeface="Georgia"/>
                <a:sym typeface="Georgia"/>
              </a:rPr>
              <a:t>SECOND GRADE TESTING FOR </a:t>
            </a:r>
            <a:br>
              <a:rPr lang="en-US" sz="2100" b="1">
                <a:solidFill>
                  <a:srgbClr val="FFFFFF"/>
                </a:solidFill>
                <a:latin typeface="Georgia"/>
                <a:ea typeface="Georgia"/>
                <a:cs typeface="Georgia"/>
                <a:sym typeface="Georgia"/>
              </a:rPr>
            </a:br>
            <a:r>
              <a:rPr lang="en-US" sz="2100" b="1">
                <a:solidFill>
                  <a:srgbClr val="FFFFFF"/>
                </a:solidFill>
                <a:latin typeface="Georgia"/>
                <a:ea typeface="Georgia"/>
                <a:cs typeface="Georgia"/>
                <a:sym typeface="Georgia"/>
              </a:rPr>
              <a:t>HIGH ACHIEVEMENT CATEGORY</a:t>
            </a:r>
            <a:endParaRPr/>
          </a:p>
        </p:txBody>
      </p:sp>
      <p:sp>
        <p:nvSpPr>
          <p:cNvPr id="228" name="Google Shape;228;p11"/>
          <p:cNvSpPr txBox="1">
            <a:spLocks noGrp="1"/>
          </p:cNvSpPr>
          <p:nvPr>
            <p:ph type="body" idx="1"/>
          </p:nvPr>
        </p:nvSpPr>
        <p:spPr>
          <a:xfrm>
            <a:off x="3524863" y="640080"/>
            <a:ext cx="5379104" cy="4160520"/>
          </a:xfrm>
          <a:prstGeom prst="rect">
            <a:avLst/>
          </a:prstGeom>
          <a:noFill/>
          <a:ln>
            <a:noFill/>
          </a:ln>
        </p:spPr>
        <p:txBody>
          <a:bodyPr spcFirstLastPara="1" wrap="square" lIns="45700" tIns="45700" rIns="45700" bIns="45700" anchor="t" anchorCtr="0">
            <a:normAutofit fontScale="85000" lnSpcReduction="10000"/>
          </a:bodyPr>
          <a:lstStyle/>
          <a:p>
            <a:pPr marL="91440" lvl="0" indent="-117475" algn="l" rtl="0">
              <a:lnSpc>
                <a:spcPct val="90000"/>
              </a:lnSpc>
              <a:spcBef>
                <a:spcPts val="0"/>
              </a:spcBef>
              <a:spcAft>
                <a:spcPts val="0"/>
              </a:spcAft>
              <a:buSzPct val="100000"/>
              <a:buFont typeface="Arial"/>
              <a:buChar char="•"/>
            </a:pPr>
            <a:r>
              <a:rPr lang="en-US">
                <a:latin typeface="Calibri"/>
                <a:ea typeface="Calibri"/>
                <a:cs typeface="Calibri"/>
                <a:sym typeface="Calibri"/>
              </a:rPr>
              <a:t>OLSAT-8 (Otis-Lennon School Ability Test, 8</a:t>
            </a:r>
            <a:r>
              <a:rPr lang="en-US" baseline="30000">
                <a:latin typeface="Calibri"/>
                <a:ea typeface="Calibri"/>
                <a:cs typeface="Calibri"/>
                <a:sym typeface="Calibri"/>
              </a:rPr>
              <a:t>th</a:t>
            </a:r>
            <a:r>
              <a:rPr lang="en-US">
                <a:latin typeface="Calibri"/>
                <a:ea typeface="Calibri"/>
                <a:cs typeface="Calibri"/>
                <a:sym typeface="Calibri"/>
              </a:rPr>
              <a:t> Edition)  is the Districtwide assessment given to all 2</a:t>
            </a:r>
            <a:r>
              <a:rPr lang="en-US" baseline="30000">
                <a:latin typeface="Calibri"/>
                <a:ea typeface="Calibri"/>
                <a:cs typeface="Calibri"/>
                <a:sym typeface="Calibri"/>
              </a:rPr>
              <a:t>nd</a:t>
            </a:r>
            <a:r>
              <a:rPr lang="en-US">
                <a:latin typeface="Calibri"/>
                <a:ea typeface="Calibri"/>
                <a:cs typeface="Calibri"/>
                <a:sym typeface="Calibri"/>
              </a:rPr>
              <a:t> graders</a:t>
            </a:r>
            <a:endParaRPr/>
          </a:p>
          <a:p>
            <a:pPr marL="91440" lvl="0" indent="-117475" algn="l" rtl="0">
              <a:lnSpc>
                <a:spcPct val="90000"/>
              </a:lnSpc>
              <a:spcBef>
                <a:spcPts val="1400"/>
              </a:spcBef>
              <a:spcAft>
                <a:spcPts val="0"/>
              </a:spcAft>
              <a:buSzPct val="100000"/>
              <a:buFont typeface="Arial"/>
              <a:buChar char="•"/>
            </a:pPr>
            <a:r>
              <a:rPr lang="en-US">
                <a:latin typeface="Calibri"/>
                <a:ea typeface="Calibri"/>
                <a:cs typeface="Calibri"/>
                <a:sym typeface="Calibri"/>
              </a:rPr>
              <a:t>OLSAT-8identifies students in the High Achievement category </a:t>
            </a:r>
            <a:endParaRPr/>
          </a:p>
          <a:p>
            <a:pPr marL="91440" lvl="0" indent="-117475" algn="l" rtl="0">
              <a:lnSpc>
                <a:spcPct val="90000"/>
              </a:lnSpc>
              <a:spcBef>
                <a:spcPts val="1400"/>
              </a:spcBef>
              <a:spcAft>
                <a:spcPts val="0"/>
              </a:spcAft>
              <a:buSzPct val="100000"/>
              <a:buFont typeface="Arial"/>
              <a:buChar char="•"/>
            </a:pPr>
            <a:r>
              <a:rPr lang="en-US">
                <a:latin typeface="Calibri"/>
                <a:ea typeface="Calibri"/>
                <a:cs typeface="Calibri"/>
                <a:sym typeface="Calibri"/>
              </a:rPr>
              <a:t>The assessment is conducted each spring</a:t>
            </a:r>
            <a:endParaRPr/>
          </a:p>
          <a:p>
            <a:pPr marL="91440" lvl="0" indent="-117475" algn="l" rtl="0">
              <a:lnSpc>
                <a:spcPct val="90000"/>
              </a:lnSpc>
              <a:spcBef>
                <a:spcPts val="1400"/>
              </a:spcBef>
              <a:spcAft>
                <a:spcPts val="0"/>
              </a:spcAft>
              <a:buSzPct val="100000"/>
              <a:buFont typeface="Arial"/>
              <a:buChar char="•"/>
            </a:pPr>
            <a:r>
              <a:rPr lang="en-US">
                <a:latin typeface="Calibri"/>
                <a:ea typeface="Calibri"/>
                <a:cs typeface="Calibri"/>
                <a:sym typeface="Calibri"/>
              </a:rPr>
              <a:t>The OLSAT-8 is a nationally standardized achievement test , that is norm-referenced, group administered and a measure of verbal and non-verbal school abilities</a:t>
            </a:r>
            <a:endParaRPr/>
          </a:p>
          <a:p>
            <a:pPr marL="91440" lvl="0" indent="-117475" algn="l" rtl="0">
              <a:lnSpc>
                <a:spcPct val="90000"/>
              </a:lnSpc>
              <a:spcBef>
                <a:spcPts val="1400"/>
              </a:spcBef>
              <a:spcAft>
                <a:spcPts val="0"/>
              </a:spcAft>
              <a:buSzPct val="100000"/>
              <a:buFont typeface="Arial"/>
              <a:buChar char="•"/>
            </a:pPr>
            <a:r>
              <a:rPr lang="en-US">
                <a:latin typeface="Calibri"/>
                <a:ea typeface="Calibri"/>
                <a:cs typeface="Calibri"/>
                <a:sym typeface="Calibri"/>
              </a:rPr>
              <a:t>There is no highly gifted designation possible using the OLSAT because it is not an Intellectual assessment</a:t>
            </a:r>
            <a:endParaRPr/>
          </a:p>
          <a:p>
            <a:pPr marL="91440" lvl="0" indent="-117475" algn="l" rtl="0">
              <a:lnSpc>
                <a:spcPct val="90000"/>
              </a:lnSpc>
              <a:spcBef>
                <a:spcPts val="1400"/>
              </a:spcBef>
              <a:spcAft>
                <a:spcPts val="0"/>
              </a:spcAft>
              <a:buSzPct val="100000"/>
              <a:buFont typeface="Arial"/>
              <a:buChar char="•"/>
            </a:pPr>
            <a:r>
              <a:rPr lang="en-US">
                <a:latin typeface="Calibri"/>
                <a:ea typeface="Calibri"/>
                <a:cs typeface="Calibri"/>
                <a:sym typeface="Calibri"/>
              </a:rPr>
              <a:t>Parent informational meetings are typically held in February and student scores are released in mid-May</a:t>
            </a:r>
            <a:endParaRPr/>
          </a:p>
        </p:txBody>
      </p:sp>
      <p:pic>
        <p:nvPicPr>
          <p:cNvPr id="229" name="Google Shape;229;p11"/>
          <p:cNvPicPr preferRelativeResize="0"/>
          <p:nvPr/>
        </p:nvPicPr>
        <p:blipFill rotWithShape="1">
          <a:blip r:embed="rId3">
            <a:alphaModFix/>
          </a:blip>
          <a:srcRect/>
          <a:stretch/>
        </p:blipFill>
        <p:spPr>
          <a:xfrm>
            <a:off x="4184622" y="5050553"/>
            <a:ext cx="3864372" cy="12172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1"/>
          <p:cNvSpPr/>
          <p:nvPr/>
        </p:nvSpPr>
        <p:spPr>
          <a:xfrm>
            <a:off x="-7500" y="-2"/>
            <a:ext cx="3052451" cy="685800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7" name="Google Shape;227;p11"/>
          <p:cNvSpPr txBox="1">
            <a:spLocks noGrp="1"/>
          </p:cNvSpPr>
          <p:nvPr>
            <p:ph type="title"/>
          </p:nvPr>
        </p:nvSpPr>
        <p:spPr>
          <a:xfrm>
            <a:off x="232529" y="640080"/>
            <a:ext cx="2572391" cy="561323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100"/>
              <a:buFont typeface="Georgia"/>
              <a:buNone/>
            </a:pPr>
            <a:r>
              <a:rPr lang="en-US" sz="2100" b="1">
                <a:solidFill>
                  <a:srgbClr val="FFFFFF"/>
                </a:solidFill>
                <a:latin typeface="Georgia"/>
                <a:ea typeface="Georgia"/>
                <a:cs typeface="Georgia"/>
                <a:sym typeface="Georgia"/>
              </a:rPr>
              <a:t>SECOND GRADE TESTING FOR </a:t>
            </a:r>
            <a:br>
              <a:rPr lang="en-US" sz="2100" b="1">
                <a:solidFill>
                  <a:srgbClr val="FFFFFF"/>
                </a:solidFill>
                <a:latin typeface="Georgia"/>
                <a:ea typeface="Georgia"/>
                <a:cs typeface="Georgia"/>
                <a:sym typeface="Georgia"/>
              </a:rPr>
            </a:br>
            <a:r>
              <a:rPr lang="en-US" sz="2100" b="1">
                <a:solidFill>
                  <a:srgbClr val="FFFFFF"/>
                </a:solidFill>
                <a:latin typeface="Georgia"/>
                <a:ea typeface="Georgia"/>
                <a:cs typeface="Georgia"/>
                <a:sym typeface="Georgia"/>
              </a:rPr>
              <a:t>HIGH ACHIEVEMENT CATEGORY</a:t>
            </a:r>
            <a:endParaRPr/>
          </a:p>
        </p:txBody>
      </p:sp>
      <p:sp>
        <p:nvSpPr>
          <p:cNvPr id="228" name="Google Shape;228;p11"/>
          <p:cNvSpPr txBox="1">
            <a:spLocks noGrp="1"/>
          </p:cNvSpPr>
          <p:nvPr>
            <p:ph type="body" idx="1"/>
          </p:nvPr>
        </p:nvSpPr>
        <p:spPr>
          <a:xfrm>
            <a:off x="3524863" y="640080"/>
            <a:ext cx="5379104" cy="4160520"/>
          </a:xfrm>
          <a:prstGeom prst="rect">
            <a:avLst/>
          </a:prstGeom>
          <a:noFill/>
          <a:ln>
            <a:noFill/>
          </a:ln>
        </p:spPr>
        <p:txBody>
          <a:bodyPr spcFirstLastPara="1" wrap="square" lIns="45700" tIns="45700" rIns="45700" bIns="45700" anchor="t" anchorCtr="0">
            <a:normAutofit/>
          </a:bodyPr>
          <a:lstStyle/>
          <a:p>
            <a:pPr marL="91440" lvl="0" indent="-117475" algn="l" rtl="0">
              <a:lnSpc>
                <a:spcPct val="90000"/>
              </a:lnSpc>
              <a:spcBef>
                <a:spcPts val="0"/>
              </a:spcBef>
              <a:spcAft>
                <a:spcPts val="0"/>
              </a:spcAft>
              <a:buSzPct val="100000"/>
              <a:buFont typeface="Arial"/>
              <a:buChar char="•"/>
            </a:pPr>
            <a:r>
              <a:rPr lang="en-US" dirty="0">
                <a:latin typeface="Calibri"/>
                <a:cs typeface="Calibri"/>
                <a:sym typeface="Calibri"/>
              </a:rPr>
              <a:t>Testing date is usually in March</a:t>
            </a:r>
            <a:endParaRPr dirty="0"/>
          </a:p>
          <a:p>
            <a:pPr marL="91440" lvl="0" indent="-117475" algn="l" rtl="0">
              <a:lnSpc>
                <a:spcPct val="90000"/>
              </a:lnSpc>
              <a:spcBef>
                <a:spcPts val="1400"/>
              </a:spcBef>
              <a:spcAft>
                <a:spcPts val="0"/>
              </a:spcAft>
              <a:buSzPct val="100000"/>
              <a:buFont typeface="Arial"/>
              <a:buChar char="•"/>
            </a:pPr>
            <a:r>
              <a:rPr lang="en-US" dirty="0">
                <a:latin typeface="Calibri"/>
                <a:ea typeface="Calibri"/>
                <a:cs typeface="Calibri"/>
                <a:sym typeface="Calibri"/>
              </a:rPr>
              <a:t>Begin exposing students to the format of the test and the question types after Winter Break</a:t>
            </a:r>
            <a:endParaRPr dirty="0"/>
          </a:p>
          <a:p>
            <a:pPr marL="91440" lvl="0" indent="-117475" algn="l" rtl="0">
              <a:lnSpc>
                <a:spcPct val="90000"/>
              </a:lnSpc>
              <a:spcBef>
                <a:spcPts val="1400"/>
              </a:spcBef>
              <a:spcAft>
                <a:spcPts val="0"/>
              </a:spcAft>
              <a:buSzPct val="100000"/>
              <a:buFont typeface="Arial"/>
              <a:buChar char="•"/>
            </a:pPr>
            <a:r>
              <a:rPr lang="en-US" dirty="0">
                <a:latin typeface="Calibri"/>
                <a:ea typeface="Calibri"/>
                <a:cs typeface="Calibri"/>
                <a:sym typeface="Calibri"/>
              </a:rPr>
              <a:t>District provided practice book</a:t>
            </a:r>
            <a:endParaRPr dirty="0"/>
          </a:p>
          <a:p>
            <a:pPr marL="91440" lvl="0" indent="-117475" algn="l" rtl="0">
              <a:lnSpc>
                <a:spcPct val="90000"/>
              </a:lnSpc>
              <a:spcBef>
                <a:spcPts val="1400"/>
              </a:spcBef>
              <a:spcAft>
                <a:spcPts val="0"/>
              </a:spcAft>
              <a:buSzPct val="100000"/>
              <a:buFont typeface="Arial"/>
              <a:buChar char="•"/>
            </a:pPr>
            <a:r>
              <a:rPr lang="en-US" dirty="0">
                <a:latin typeface="Calibri"/>
                <a:ea typeface="Calibri"/>
                <a:cs typeface="Calibri"/>
                <a:sym typeface="Calibri"/>
              </a:rPr>
              <a:t>Set Game.</a:t>
            </a:r>
            <a:endParaRPr dirty="0"/>
          </a:p>
        </p:txBody>
      </p:sp>
      <p:pic>
        <p:nvPicPr>
          <p:cNvPr id="229" name="Google Shape;229;p11"/>
          <p:cNvPicPr preferRelativeResize="0"/>
          <p:nvPr/>
        </p:nvPicPr>
        <p:blipFill rotWithShape="1">
          <a:blip r:embed="rId3">
            <a:alphaModFix/>
          </a:blip>
          <a:srcRect/>
          <a:stretch/>
        </p:blipFill>
        <p:spPr>
          <a:xfrm>
            <a:off x="4184622" y="5050553"/>
            <a:ext cx="3864372" cy="1217277"/>
          </a:xfrm>
          <a:prstGeom prst="rect">
            <a:avLst/>
          </a:prstGeom>
          <a:noFill/>
          <a:ln>
            <a:noFill/>
          </a:ln>
        </p:spPr>
      </p:pic>
      <p:pic>
        <p:nvPicPr>
          <p:cNvPr id="3" name="Picture 2">
            <a:hlinkClick r:id="rId4"/>
            <a:extLst>
              <a:ext uri="{FF2B5EF4-FFF2-40B4-BE49-F238E27FC236}">
                <a16:creationId xmlns:a16="http://schemas.microsoft.com/office/drawing/2014/main" id="{5217F232-3A77-B245-B576-DBE679CF2FB7}"/>
              </a:ext>
            </a:extLst>
          </p:cNvPr>
          <p:cNvPicPr>
            <a:picLocks noChangeAspect="1"/>
          </p:cNvPicPr>
          <p:nvPr/>
        </p:nvPicPr>
        <p:blipFill>
          <a:blip r:embed="rId5"/>
          <a:stretch>
            <a:fillRect/>
          </a:stretch>
        </p:blipFill>
        <p:spPr>
          <a:xfrm>
            <a:off x="4982597" y="2968260"/>
            <a:ext cx="2268421" cy="1832340"/>
          </a:xfrm>
          <a:prstGeom prst="rect">
            <a:avLst/>
          </a:prstGeom>
        </p:spPr>
      </p:pic>
    </p:spTree>
    <p:extLst>
      <p:ext uri="{BB962C8B-B14F-4D97-AF65-F5344CB8AC3E}">
        <p14:creationId xmlns:p14="http://schemas.microsoft.com/office/powerpoint/2010/main" val="211976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1"/>
          <p:cNvSpPr/>
          <p:nvPr/>
        </p:nvSpPr>
        <p:spPr>
          <a:xfrm>
            <a:off x="-7500" y="-2"/>
            <a:ext cx="3052451" cy="685800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7" name="Google Shape;227;p11"/>
          <p:cNvSpPr txBox="1">
            <a:spLocks noGrp="1"/>
          </p:cNvSpPr>
          <p:nvPr>
            <p:ph type="title"/>
          </p:nvPr>
        </p:nvSpPr>
        <p:spPr>
          <a:xfrm>
            <a:off x="232529" y="640080"/>
            <a:ext cx="2572391" cy="561323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100"/>
              <a:buFont typeface="Georgia"/>
              <a:buNone/>
            </a:pPr>
            <a:r>
              <a:rPr lang="en-US" sz="2100" b="1" dirty="0">
                <a:solidFill>
                  <a:srgbClr val="FFFFFF"/>
                </a:solidFill>
                <a:latin typeface="Georgia"/>
                <a:ea typeface="Georgia"/>
                <a:cs typeface="Georgia"/>
                <a:sym typeface="Georgia"/>
              </a:rPr>
              <a:t>OLSAT</a:t>
            </a:r>
            <a:br>
              <a:rPr lang="en-US" sz="2100" b="1" dirty="0">
                <a:solidFill>
                  <a:srgbClr val="FFFFFF"/>
                </a:solidFill>
                <a:latin typeface="Georgia"/>
                <a:ea typeface="Georgia"/>
                <a:cs typeface="Georgia"/>
                <a:sym typeface="Georgia"/>
              </a:rPr>
            </a:br>
            <a:r>
              <a:rPr lang="en-US" sz="2100" b="1" dirty="0">
                <a:solidFill>
                  <a:srgbClr val="FFFFFF"/>
                </a:solidFill>
                <a:latin typeface="Georgia"/>
                <a:ea typeface="Georgia"/>
                <a:cs typeface="Georgia"/>
                <a:sym typeface="Georgia"/>
              </a:rPr>
              <a:t>Listening Section </a:t>
            </a:r>
            <a:endParaRPr dirty="0"/>
          </a:p>
        </p:txBody>
      </p:sp>
      <p:pic>
        <p:nvPicPr>
          <p:cNvPr id="229" name="Google Shape;229;p11"/>
          <p:cNvPicPr preferRelativeResize="0"/>
          <p:nvPr/>
        </p:nvPicPr>
        <p:blipFill rotWithShape="1">
          <a:blip r:embed="rId3">
            <a:alphaModFix/>
          </a:blip>
          <a:srcRect/>
          <a:stretch/>
        </p:blipFill>
        <p:spPr>
          <a:xfrm>
            <a:off x="4184622" y="5050553"/>
            <a:ext cx="3864372" cy="1217277"/>
          </a:xfrm>
          <a:prstGeom prst="rect">
            <a:avLst/>
          </a:prstGeom>
          <a:noFill/>
          <a:ln>
            <a:noFill/>
          </a:ln>
        </p:spPr>
      </p:pic>
      <p:pic>
        <p:nvPicPr>
          <p:cNvPr id="6" name="Picture 5">
            <a:extLst>
              <a:ext uri="{FF2B5EF4-FFF2-40B4-BE49-F238E27FC236}">
                <a16:creationId xmlns:a16="http://schemas.microsoft.com/office/drawing/2014/main" id="{48824706-C0E7-8F43-8C21-479C479E05EC}"/>
              </a:ext>
            </a:extLst>
          </p:cNvPr>
          <p:cNvPicPr>
            <a:picLocks noChangeAspect="1"/>
          </p:cNvPicPr>
          <p:nvPr/>
        </p:nvPicPr>
        <p:blipFill>
          <a:blip r:embed="rId4"/>
          <a:stretch>
            <a:fillRect/>
          </a:stretch>
        </p:blipFill>
        <p:spPr>
          <a:xfrm>
            <a:off x="2152097" y="482419"/>
            <a:ext cx="6991903" cy="4451949"/>
          </a:xfrm>
          <a:prstGeom prst="rect">
            <a:avLst/>
          </a:prstGeom>
        </p:spPr>
      </p:pic>
    </p:spTree>
    <p:extLst>
      <p:ext uri="{BB962C8B-B14F-4D97-AF65-F5344CB8AC3E}">
        <p14:creationId xmlns:p14="http://schemas.microsoft.com/office/powerpoint/2010/main" val="133967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1"/>
          <p:cNvSpPr/>
          <p:nvPr/>
        </p:nvSpPr>
        <p:spPr>
          <a:xfrm>
            <a:off x="-7500" y="11873"/>
            <a:ext cx="3052451" cy="685800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27" name="Google Shape;227;p11"/>
          <p:cNvSpPr txBox="1">
            <a:spLocks noGrp="1"/>
          </p:cNvSpPr>
          <p:nvPr>
            <p:ph type="title"/>
          </p:nvPr>
        </p:nvSpPr>
        <p:spPr>
          <a:xfrm>
            <a:off x="232530" y="2014239"/>
            <a:ext cx="2572391" cy="2462752"/>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100"/>
              <a:buFont typeface="Georgia"/>
              <a:buNone/>
            </a:pPr>
            <a:r>
              <a:rPr lang="en-US" sz="2100" b="1" dirty="0">
                <a:solidFill>
                  <a:srgbClr val="FFFFFF"/>
                </a:solidFill>
                <a:latin typeface="Georgia"/>
                <a:ea typeface="Georgia"/>
                <a:cs typeface="Georgia"/>
                <a:sym typeface="Georgia"/>
              </a:rPr>
              <a:t>OLSAT</a:t>
            </a:r>
            <a:br>
              <a:rPr lang="en-US" sz="2100" b="1">
                <a:solidFill>
                  <a:srgbClr val="FFFFFF"/>
                </a:solidFill>
                <a:latin typeface="Georgia"/>
                <a:ea typeface="Georgia"/>
                <a:cs typeface="Georgia"/>
                <a:sym typeface="Georgia"/>
              </a:rPr>
            </a:br>
            <a:r>
              <a:rPr lang="en-US" sz="2100" b="1">
                <a:solidFill>
                  <a:srgbClr val="FFFFFF"/>
                </a:solidFill>
                <a:latin typeface="Georgia"/>
                <a:ea typeface="Georgia"/>
                <a:cs typeface="Georgia"/>
                <a:sym typeface="Georgia"/>
              </a:rPr>
              <a:t>Independent </a:t>
            </a:r>
            <a:r>
              <a:rPr lang="en-US" sz="2100" b="1" dirty="0">
                <a:solidFill>
                  <a:srgbClr val="FFFFFF"/>
                </a:solidFill>
                <a:latin typeface="Georgia"/>
                <a:ea typeface="Georgia"/>
                <a:cs typeface="Georgia"/>
                <a:sym typeface="Georgia"/>
              </a:rPr>
              <a:t>Section </a:t>
            </a:r>
            <a:endParaRPr dirty="0"/>
          </a:p>
        </p:txBody>
      </p:sp>
      <p:pic>
        <p:nvPicPr>
          <p:cNvPr id="229" name="Google Shape;229;p11"/>
          <p:cNvPicPr preferRelativeResize="0"/>
          <p:nvPr/>
        </p:nvPicPr>
        <p:blipFill rotWithShape="1">
          <a:blip r:embed="rId3">
            <a:alphaModFix/>
          </a:blip>
          <a:srcRect/>
          <a:stretch/>
        </p:blipFill>
        <p:spPr>
          <a:xfrm>
            <a:off x="4184622" y="5050553"/>
            <a:ext cx="3864372" cy="1217277"/>
          </a:xfrm>
          <a:prstGeom prst="rect">
            <a:avLst/>
          </a:prstGeom>
          <a:noFill/>
          <a:ln>
            <a:noFill/>
          </a:ln>
        </p:spPr>
      </p:pic>
      <p:pic>
        <p:nvPicPr>
          <p:cNvPr id="6" name="Picture 5">
            <a:extLst>
              <a:ext uri="{FF2B5EF4-FFF2-40B4-BE49-F238E27FC236}">
                <a16:creationId xmlns:a16="http://schemas.microsoft.com/office/drawing/2014/main" id="{2CCB12C6-966D-8E48-AEB7-34D785101BDF}"/>
              </a:ext>
            </a:extLst>
          </p:cNvPr>
          <p:cNvPicPr>
            <a:picLocks noChangeAspect="1"/>
          </p:cNvPicPr>
          <p:nvPr/>
        </p:nvPicPr>
        <p:blipFill>
          <a:blip r:embed="rId4"/>
          <a:stretch>
            <a:fillRect/>
          </a:stretch>
        </p:blipFill>
        <p:spPr>
          <a:xfrm>
            <a:off x="3044951" y="1395487"/>
            <a:ext cx="6222670" cy="3504346"/>
          </a:xfrm>
          <a:prstGeom prst="rect">
            <a:avLst/>
          </a:prstGeom>
        </p:spPr>
      </p:pic>
    </p:spTree>
    <p:extLst>
      <p:ext uri="{BB962C8B-B14F-4D97-AF65-F5344CB8AC3E}">
        <p14:creationId xmlns:p14="http://schemas.microsoft.com/office/powerpoint/2010/main" val="3168246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12"/>
          <p:cNvSpPr txBox="1">
            <a:spLocks noGrp="1"/>
          </p:cNvSpPr>
          <p:nvPr>
            <p:ph type="title"/>
          </p:nvPr>
        </p:nvSpPr>
        <p:spPr>
          <a:xfrm>
            <a:off x="768096" y="585216"/>
            <a:ext cx="791870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3200"/>
              <a:buFont typeface="Georgia"/>
              <a:buNone/>
            </a:pPr>
            <a:r>
              <a:rPr lang="en-US" sz="3200" b="1">
                <a:latin typeface="Georgia"/>
                <a:ea typeface="Georgia"/>
                <a:cs typeface="Georgia"/>
                <a:sym typeface="Georgia"/>
              </a:rPr>
              <a:t>HIGHLY GIFTED DESIGNATION:   </a:t>
            </a:r>
            <a:br>
              <a:rPr lang="en-US" sz="3200" b="1">
                <a:latin typeface="Georgia"/>
                <a:ea typeface="Georgia"/>
                <a:cs typeface="Georgia"/>
                <a:sym typeface="Georgia"/>
              </a:rPr>
            </a:br>
            <a:r>
              <a:rPr lang="en-US" sz="3200" b="1">
                <a:latin typeface="Georgia"/>
                <a:ea typeface="Georgia"/>
                <a:cs typeface="Georgia"/>
                <a:sym typeface="Georgia"/>
              </a:rPr>
              <a:t>INTELLECTUAL CATEGORY</a:t>
            </a:r>
            <a:endParaRPr sz="3200" b="1">
              <a:latin typeface="Georgia"/>
              <a:ea typeface="Georgia"/>
              <a:cs typeface="Georgia"/>
              <a:sym typeface="Georgia"/>
            </a:endParaRPr>
          </a:p>
        </p:txBody>
      </p:sp>
      <p:grpSp>
        <p:nvGrpSpPr>
          <p:cNvPr id="235" name="Google Shape;235;p12"/>
          <p:cNvGrpSpPr/>
          <p:nvPr/>
        </p:nvGrpSpPr>
        <p:grpSpPr>
          <a:xfrm>
            <a:off x="1165033" y="2286684"/>
            <a:ext cx="6496036" cy="4021356"/>
            <a:chOff x="397080" y="684"/>
            <a:chExt cx="6496036" cy="4021356"/>
          </a:xfrm>
        </p:grpSpPr>
        <p:sp>
          <p:nvSpPr>
            <p:cNvPr id="236" name="Google Shape;236;p12"/>
            <p:cNvSpPr/>
            <p:nvPr/>
          </p:nvSpPr>
          <p:spPr>
            <a:xfrm>
              <a:off x="397080" y="684"/>
              <a:ext cx="3093350" cy="1856010"/>
            </a:xfrm>
            <a:prstGeom prst="rect">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2"/>
            <p:cNvSpPr txBox="1"/>
            <p:nvPr/>
          </p:nvSpPr>
          <p:spPr>
            <a:xfrm>
              <a:off x="397080" y="684"/>
              <a:ext cx="3093350" cy="185601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Twentieth Century"/>
                <a:buNone/>
              </a:pPr>
              <a:r>
                <a:rPr lang="en-US" sz="1700" b="0" i="0" u="none" strike="noStrike" cap="none">
                  <a:solidFill>
                    <a:schemeClr val="lt1"/>
                  </a:solidFill>
                  <a:latin typeface="Twentieth Century"/>
                  <a:ea typeface="Twentieth Century"/>
                  <a:cs typeface="Twentieth Century"/>
                  <a:sym typeface="Twentieth Century"/>
                </a:rPr>
                <a:t>The term “highly gifted” refers to students who receive a percentile rank of 99.9 on the Intellectual assessment given by a District GATE Psychologist.  </a:t>
              </a:r>
              <a:r>
                <a:rPr lang="en-US" sz="1700" b="0" i="0" u="sng" strike="noStrike" cap="none">
                  <a:solidFill>
                    <a:schemeClr val="lt1"/>
                  </a:solidFill>
                  <a:latin typeface="Twentieth Century"/>
                  <a:ea typeface="Twentieth Century"/>
                  <a:cs typeface="Twentieth Century"/>
                  <a:sym typeface="Twentieth Century"/>
                </a:rPr>
                <a:t>No other identification category has a highly gifted designation</a:t>
              </a:r>
              <a:r>
                <a:rPr lang="en-US" sz="1700" b="0" i="0" u="none" strike="noStrike" cap="none">
                  <a:solidFill>
                    <a:schemeClr val="lt1"/>
                  </a:solidFill>
                  <a:latin typeface="Twentieth Century"/>
                  <a:ea typeface="Twentieth Century"/>
                  <a:cs typeface="Twentieth Century"/>
                  <a:sym typeface="Twentieth Century"/>
                </a:rPr>
                <a:t>. </a:t>
              </a:r>
              <a:endParaRPr/>
            </a:p>
          </p:txBody>
        </p:sp>
        <p:sp>
          <p:nvSpPr>
            <p:cNvPr id="238" name="Google Shape;238;p12"/>
            <p:cNvSpPr/>
            <p:nvPr/>
          </p:nvSpPr>
          <p:spPr>
            <a:xfrm>
              <a:off x="3799766" y="684"/>
              <a:ext cx="3093350" cy="1856010"/>
            </a:xfrm>
            <a:prstGeom prst="rect">
              <a:avLst/>
            </a:prstGeom>
            <a:solidFill>
              <a:srgbClr val="BF845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2"/>
            <p:cNvSpPr txBox="1"/>
            <p:nvPr/>
          </p:nvSpPr>
          <p:spPr>
            <a:xfrm>
              <a:off x="3799766" y="684"/>
              <a:ext cx="3093350" cy="185601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Twentieth Century"/>
                <a:buNone/>
              </a:pPr>
              <a:r>
                <a:rPr lang="en-US" sz="1700" b="0" i="0" u="none" strike="noStrike" cap="none">
                  <a:solidFill>
                    <a:schemeClr val="lt1"/>
                  </a:solidFill>
                  <a:latin typeface="Twentieth Century"/>
                  <a:ea typeface="Twentieth Century"/>
                  <a:cs typeface="Twentieth Century"/>
                  <a:sym typeface="Twentieth Century"/>
                </a:rPr>
                <a:t>Highly gifted students may apply to </a:t>
              </a:r>
              <a:r>
                <a:rPr lang="en-US" sz="1700">
                  <a:solidFill>
                    <a:schemeClr val="lt1"/>
                  </a:solidFill>
                  <a:latin typeface="Twentieth Century"/>
                  <a:ea typeface="Twentieth Century"/>
                  <a:cs typeface="Twentieth Century"/>
                  <a:sym typeface="Twentieth Century"/>
                </a:rPr>
                <a:t>H</a:t>
              </a:r>
              <a:r>
                <a:rPr lang="en-US" sz="1700" b="0" i="0" u="none" strike="noStrike" cap="none">
                  <a:solidFill>
                    <a:schemeClr val="lt1"/>
                  </a:solidFill>
                  <a:latin typeface="Twentieth Century"/>
                  <a:ea typeface="Twentieth Century"/>
                  <a:cs typeface="Twentieth Century"/>
                  <a:sym typeface="Twentieth Century"/>
                </a:rPr>
                <a:t>ighly </a:t>
              </a:r>
              <a:r>
                <a:rPr lang="en-US" sz="1700">
                  <a:solidFill>
                    <a:schemeClr val="lt1"/>
                  </a:solidFill>
                  <a:latin typeface="Twentieth Century"/>
                  <a:ea typeface="Twentieth Century"/>
                  <a:cs typeface="Twentieth Century"/>
                  <a:sym typeface="Twentieth Century"/>
                </a:rPr>
                <a:t>G</a:t>
              </a:r>
              <a:r>
                <a:rPr lang="en-US" sz="1700" b="0" i="0" u="none" strike="noStrike" cap="none">
                  <a:solidFill>
                    <a:schemeClr val="lt1"/>
                  </a:solidFill>
                  <a:latin typeface="Twentieth Century"/>
                  <a:ea typeface="Twentieth Century"/>
                  <a:cs typeface="Twentieth Century"/>
                  <a:sym typeface="Twentieth Century"/>
                </a:rPr>
                <a:t>ifted Magnets.</a:t>
              </a:r>
              <a:endParaRPr/>
            </a:p>
          </p:txBody>
        </p:sp>
        <p:sp>
          <p:nvSpPr>
            <p:cNvPr id="240" name="Google Shape;240;p12"/>
            <p:cNvSpPr/>
            <p:nvPr/>
          </p:nvSpPr>
          <p:spPr>
            <a:xfrm>
              <a:off x="397080" y="2166030"/>
              <a:ext cx="3093350" cy="1856010"/>
            </a:xfrm>
            <a:prstGeom prst="rect">
              <a:avLst/>
            </a:prstGeom>
            <a:solidFill>
              <a:srgbClr val="905B4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2"/>
            <p:cNvSpPr txBox="1"/>
            <p:nvPr/>
          </p:nvSpPr>
          <p:spPr>
            <a:xfrm>
              <a:off x="397080" y="2166030"/>
              <a:ext cx="3093350" cy="1856010"/>
            </a:xfrm>
            <a:prstGeom prst="rect">
              <a:avLst/>
            </a:prstGeom>
            <a:noFill/>
            <a:ln>
              <a:noFill/>
            </a:ln>
          </p:spPr>
          <p:txBody>
            <a:bodyPr spcFirstLastPara="1" wrap="square" lIns="64750" tIns="64750" rIns="64750" bIns="64750" anchor="ctr" anchorCtr="0">
              <a:noAutofit/>
            </a:bodyPr>
            <a:lstStyle/>
            <a:p>
              <a:pPr marL="0" marR="0" lvl="0" indent="0" algn="ctr" rtl="0">
                <a:lnSpc>
                  <a:spcPct val="112941"/>
                </a:lnSpc>
                <a:spcBef>
                  <a:spcPts val="0"/>
                </a:spcBef>
                <a:spcAft>
                  <a:spcPts val="0"/>
                </a:spcAft>
                <a:buClr>
                  <a:schemeClr val="lt1"/>
                </a:buClr>
                <a:buSzPts val="1700"/>
                <a:buFont typeface="Twentieth Century"/>
                <a:buNone/>
              </a:pPr>
              <a:r>
                <a:rPr lang="en-US" sz="1700" b="0" i="0" u="none" strike="noStrike" cap="none">
                  <a:solidFill>
                    <a:schemeClr val="lt1"/>
                  </a:solidFill>
                  <a:latin typeface="Twentieth Century"/>
                  <a:ea typeface="Twentieth Century"/>
                  <a:cs typeface="Twentieth Century"/>
                  <a:sym typeface="Twentieth Century"/>
                </a:rPr>
                <a:t>Students who receive a percentile rank of  99.5 - 99.8 on the </a:t>
              </a:r>
              <a:r>
                <a:rPr lang="en-US" sz="1700">
                  <a:solidFill>
                    <a:schemeClr val="lt1"/>
                  </a:solidFill>
                  <a:latin typeface="Twentieth Century"/>
                  <a:ea typeface="Twentieth Century"/>
                  <a:cs typeface="Twentieth Century"/>
                  <a:sym typeface="Twentieth Century"/>
                </a:rPr>
                <a:t>i</a:t>
              </a:r>
              <a:r>
                <a:rPr lang="en-US" sz="1700" b="0" i="0" u="none" strike="noStrike" cap="none">
                  <a:solidFill>
                    <a:schemeClr val="lt1"/>
                  </a:solidFill>
                  <a:latin typeface="Twentieth Century"/>
                  <a:ea typeface="Twentieth Century"/>
                  <a:cs typeface="Twentieth Century"/>
                  <a:sym typeface="Twentieth Century"/>
                </a:rPr>
                <a:t>ntellectual assessment are considered “highly</a:t>
              </a:r>
              <a:r>
                <a:rPr lang="en-US" sz="1700">
                  <a:solidFill>
                    <a:schemeClr val="lt1"/>
                  </a:solidFill>
                  <a:latin typeface="Twentieth Century"/>
                  <a:ea typeface="Twentieth Century"/>
                  <a:cs typeface="Twentieth Century"/>
                  <a:sym typeface="Twentieth Century"/>
                </a:rPr>
                <a:t> </a:t>
              </a:r>
              <a:r>
                <a:rPr lang="en-US" sz="1700" b="0" i="0" u="none" strike="noStrike" cap="none">
                  <a:solidFill>
                    <a:schemeClr val="lt1"/>
                  </a:solidFill>
                  <a:latin typeface="Twentieth Century"/>
                  <a:ea typeface="Twentieth Century"/>
                  <a:cs typeface="Twentieth Century"/>
                  <a:sym typeface="Twentieth Century"/>
                </a:rPr>
                <a:t>gifted applicable” and may apply to </a:t>
              </a:r>
              <a:r>
                <a:rPr lang="en-US" sz="1700">
                  <a:solidFill>
                    <a:schemeClr val="lt1"/>
                  </a:solidFill>
                  <a:latin typeface="Twentieth Century"/>
                  <a:ea typeface="Twentieth Century"/>
                  <a:cs typeface="Twentieth Century"/>
                  <a:sym typeface="Twentieth Century"/>
                </a:rPr>
                <a:t>H</a:t>
              </a:r>
              <a:r>
                <a:rPr lang="en-US" sz="1700" b="0" i="0" u="none" strike="noStrike" cap="none">
                  <a:solidFill>
                    <a:schemeClr val="lt1"/>
                  </a:solidFill>
                  <a:latin typeface="Twentieth Century"/>
                  <a:ea typeface="Twentieth Century"/>
                  <a:cs typeface="Twentieth Century"/>
                  <a:sym typeface="Twentieth Century"/>
                </a:rPr>
                <a:t>ighly</a:t>
              </a:r>
              <a:r>
                <a:rPr lang="en-US" sz="1700">
                  <a:solidFill>
                    <a:schemeClr val="lt1"/>
                  </a:solidFill>
                  <a:latin typeface="Twentieth Century"/>
                  <a:ea typeface="Twentieth Century"/>
                  <a:cs typeface="Twentieth Century"/>
                  <a:sym typeface="Twentieth Century"/>
                </a:rPr>
                <a:t> G</a:t>
              </a:r>
              <a:r>
                <a:rPr lang="en-US" sz="1700" b="0" i="0" u="none" strike="noStrike" cap="none">
                  <a:solidFill>
                    <a:schemeClr val="lt1"/>
                  </a:solidFill>
                  <a:latin typeface="Twentieth Century"/>
                  <a:ea typeface="Twentieth Century"/>
                  <a:cs typeface="Twentieth Century"/>
                  <a:sym typeface="Twentieth Century"/>
                </a:rPr>
                <a:t>ifted Magnets if space is available. </a:t>
              </a:r>
              <a:endParaRPr/>
            </a:p>
          </p:txBody>
        </p:sp>
        <p:sp>
          <p:nvSpPr>
            <p:cNvPr id="242" name="Google Shape;242;p12"/>
            <p:cNvSpPr/>
            <p:nvPr/>
          </p:nvSpPr>
          <p:spPr>
            <a:xfrm>
              <a:off x="3799766" y="2166030"/>
              <a:ext cx="3093350" cy="1856010"/>
            </a:xfrm>
            <a:prstGeom prst="rect">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2"/>
            <p:cNvSpPr txBox="1"/>
            <p:nvPr/>
          </p:nvSpPr>
          <p:spPr>
            <a:xfrm>
              <a:off x="3799766" y="2166030"/>
              <a:ext cx="3093350" cy="185601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Twentieth Century"/>
                <a:buNone/>
              </a:pPr>
              <a:r>
                <a:rPr lang="en-US" sz="1700" b="0" i="0" u="none" strike="noStrike" cap="none">
                  <a:solidFill>
                    <a:schemeClr val="lt1"/>
                  </a:solidFill>
                  <a:latin typeface="Twentieth Century"/>
                  <a:ea typeface="Twentieth Century"/>
                  <a:cs typeface="Twentieth Century"/>
                  <a:sym typeface="Twentieth Century"/>
                </a:rPr>
                <a:t>There is no special test for identification as highly</a:t>
              </a:r>
              <a:r>
                <a:rPr lang="en-US" sz="1700">
                  <a:solidFill>
                    <a:schemeClr val="lt1"/>
                  </a:solidFill>
                  <a:latin typeface="Twentieth Century"/>
                  <a:ea typeface="Twentieth Century"/>
                  <a:cs typeface="Twentieth Century"/>
                  <a:sym typeface="Twentieth Century"/>
                </a:rPr>
                <a:t> </a:t>
              </a:r>
              <a:r>
                <a:rPr lang="en-US" sz="1700" b="0" i="0" u="none" strike="noStrike" cap="none">
                  <a:solidFill>
                    <a:schemeClr val="lt1"/>
                  </a:solidFill>
                  <a:latin typeface="Twentieth Century"/>
                  <a:ea typeface="Twentieth Century"/>
                  <a:cs typeface="Twentieth Century"/>
                  <a:sym typeface="Twentieth Century"/>
                </a:rPr>
                <a:t>gifted.</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768096" y="585216"/>
            <a:ext cx="4550113" cy="149961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rgbClr val="0C0C0C"/>
              </a:buClr>
              <a:buSzPts val="4400"/>
              <a:buFont typeface="Georgia"/>
              <a:buNone/>
            </a:pPr>
            <a:r>
              <a:rPr lang="en-US" b="1" dirty="0">
                <a:latin typeface="Georgia"/>
                <a:ea typeface="Georgia"/>
                <a:cs typeface="Georgia"/>
                <a:sym typeface="Georgia"/>
              </a:rPr>
              <a:t>Creative Ability Category</a:t>
            </a:r>
            <a:endParaRPr dirty="0"/>
          </a:p>
        </p:txBody>
      </p:sp>
      <p:sp>
        <p:nvSpPr>
          <p:cNvPr id="212" name="Google Shape;212;p9"/>
          <p:cNvSpPr txBox="1">
            <a:spLocks noGrp="1"/>
          </p:cNvSpPr>
          <p:nvPr>
            <p:ph type="body" idx="1"/>
          </p:nvPr>
        </p:nvSpPr>
        <p:spPr>
          <a:xfrm>
            <a:off x="731287" y="4985220"/>
            <a:ext cx="7681423" cy="4023360"/>
          </a:xfrm>
          <a:prstGeom prst="rect">
            <a:avLst/>
          </a:prstGeom>
          <a:noFill/>
          <a:ln>
            <a:noFill/>
          </a:ln>
        </p:spPr>
        <p:txBody>
          <a:bodyPr spcFirstLastPara="1" wrap="square" lIns="45700" tIns="45700" rIns="45700" bIns="45700" anchor="t" anchorCtr="0">
            <a:normAutofit/>
          </a:bodyPr>
          <a:lstStyle/>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Students who consistently engage in </a:t>
            </a:r>
            <a:r>
              <a:rPr lang="en-US" sz="2400" b="1" dirty="0">
                <a:latin typeface="Calibri"/>
                <a:ea typeface="Calibri"/>
                <a:cs typeface="Calibri"/>
                <a:sym typeface="Calibri"/>
              </a:rPr>
              <a:t>divergent thinking </a:t>
            </a:r>
            <a:r>
              <a:rPr lang="en-US" sz="2400" dirty="0">
                <a:latin typeface="Calibri"/>
                <a:ea typeface="Calibri"/>
                <a:cs typeface="Calibri"/>
                <a:sym typeface="Calibri"/>
              </a:rPr>
              <a:t>or </a:t>
            </a:r>
            <a:r>
              <a:rPr lang="en-US" sz="2400" b="1" dirty="0">
                <a:latin typeface="Calibri"/>
                <a:ea typeface="Calibri"/>
                <a:cs typeface="Calibri"/>
                <a:sym typeface="Calibri"/>
              </a:rPr>
              <a:t>conceptualize </a:t>
            </a:r>
            <a:r>
              <a:rPr lang="en-US" sz="2400" dirty="0">
                <a:latin typeface="Calibri"/>
                <a:ea typeface="Calibri"/>
                <a:cs typeface="Calibri"/>
                <a:sym typeface="Calibri"/>
              </a:rPr>
              <a:t>in </a:t>
            </a:r>
            <a:r>
              <a:rPr lang="en-US" sz="2400" b="1" dirty="0">
                <a:latin typeface="Calibri"/>
                <a:ea typeface="Calibri"/>
                <a:cs typeface="Calibri"/>
                <a:sym typeface="Calibri"/>
              </a:rPr>
              <a:t>abstract</a:t>
            </a:r>
            <a:r>
              <a:rPr lang="en-US" sz="2400" dirty="0">
                <a:latin typeface="Calibri"/>
                <a:ea typeface="Calibri"/>
                <a:cs typeface="Calibri"/>
                <a:sym typeface="Calibri"/>
              </a:rPr>
              <a:t> terms at high levels; have the ability to </a:t>
            </a:r>
            <a:r>
              <a:rPr lang="en-US" sz="2400" b="1" dirty="0">
                <a:latin typeface="Calibri"/>
                <a:ea typeface="Calibri"/>
                <a:cs typeface="Calibri"/>
                <a:sym typeface="Calibri"/>
              </a:rPr>
              <a:t>think up </a:t>
            </a:r>
            <a:r>
              <a:rPr lang="en-US" sz="2400" dirty="0">
                <a:latin typeface="Calibri"/>
                <a:ea typeface="Calibri"/>
                <a:cs typeface="Calibri"/>
                <a:sym typeface="Calibri"/>
              </a:rPr>
              <a:t>and </a:t>
            </a:r>
            <a:r>
              <a:rPr lang="en-US" sz="2400" b="1" dirty="0">
                <a:latin typeface="Calibri"/>
                <a:ea typeface="Calibri"/>
                <a:cs typeface="Calibri"/>
                <a:sym typeface="Calibri"/>
              </a:rPr>
              <a:t>design</a:t>
            </a:r>
            <a:r>
              <a:rPr lang="en-US" sz="2400" dirty="0">
                <a:latin typeface="Calibri"/>
                <a:ea typeface="Calibri"/>
                <a:cs typeface="Calibri"/>
                <a:sym typeface="Calibri"/>
              </a:rPr>
              <a:t> new </a:t>
            </a:r>
            <a:r>
              <a:rPr lang="en-US" sz="2400" b="1" dirty="0">
                <a:latin typeface="Calibri"/>
                <a:ea typeface="Calibri"/>
                <a:cs typeface="Calibri"/>
                <a:sym typeface="Calibri"/>
              </a:rPr>
              <a:t>inventions</a:t>
            </a:r>
            <a:r>
              <a:rPr lang="en-US" sz="2400" dirty="0">
                <a:latin typeface="Calibri"/>
                <a:ea typeface="Calibri"/>
                <a:cs typeface="Calibri"/>
                <a:sym typeface="Calibri"/>
              </a:rPr>
              <a:t>, </a:t>
            </a:r>
            <a:r>
              <a:rPr lang="en-US" sz="2400" b="1" dirty="0">
                <a:latin typeface="Calibri"/>
                <a:ea typeface="Calibri"/>
                <a:cs typeface="Calibri"/>
                <a:sym typeface="Calibri"/>
              </a:rPr>
              <a:t>solve problems </a:t>
            </a:r>
            <a:r>
              <a:rPr lang="en-US" sz="2400" dirty="0">
                <a:latin typeface="Calibri"/>
                <a:ea typeface="Calibri"/>
                <a:cs typeface="Calibri"/>
                <a:sym typeface="Calibri"/>
              </a:rPr>
              <a:t>in </a:t>
            </a:r>
            <a:r>
              <a:rPr lang="en-US" sz="2400" b="1" dirty="0">
                <a:latin typeface="Calibri"/>
                <a:ea typeface="Calibri"/>
                <a:cs typeface="Calibri"/>
                <a:sym typeface="Calibri"/>
              </a:rPr>
              <a:t>new ways</a:t>
            </a:r>
            <a:r>
              <a:rPr lang="en-US" sz="2400" dirty="0">
                <a:latin typeface="Calibri"/>
                <a:ea typeface="Calibri"/>
                <a:cs typeface="Calibri"/>
                <a:sym typeface="Calibri"/>
              </a:rPr>
              <a:t>, </a:t>
            </a:r>
            <a:r>
              <a:rPr lang="en-US" sz="2400" b="1" dirty="0">
                <a:latin typeface="Calibri"/>
                <a:ea typeface="Calibri"/>
                <a:cs typeface="Calibri"/>
                <a:sym typeface="Calibri"/>
              </a:rPr>
              <a:t>develop</a:t>
            </a:r>
            <a:r>
              <a:rPr lang="en-US" sz="2400" dirty="0">
                <a:latin typeface="Calibri"/>
                <a:ea typeface="Calibri"/>
                <a:cs typeface="Calibri"/>
                <a:sym typeface="Calibri"/>
              </a:rPr>
              <a:t> an </a:t>
            </a:r>
            <a:r>
              <a:rPr lang="en-US" sz="2400" b="1" dirty="0">
                <a:latin typeface="Calibri"/>
                <a:ea typeface="Calibri"/>
                <a:cs typeface="Calibri"/>
                <a:sym typeface="Calibri"/>
              </a:rPr>
              <a:t>idea</a:t>
            </a:r>
            <a:r>
              <a:rPr lang="en-US" sz="2400" dirty="0">
                <a:latin typeface="Calibri"/>
                <a:ea typeface="Calibri"/>
                <a:cs typeface="Calibri"/>
                <a:sym typeface="Calibri"/>
              </a:rPr>
              <a:t> based on an </a:t>
            </a:r>
            <a:r>
              <a:rPr lang="en-US" sz="2400" b="1" dirty="0">
                <a:latin typeface="Calibri"/>
                <a:ea typeface="Calibri"/>
                <a:cs typeface="Calibri"/>
                <a:sym typeface="Calibri"/>
              </a:rPr>
              <a:t>original, novel</a:t>
            </a:r>
            <a:r>
              <a:rPr lang="en-US" sz="2400" dirty="0">
                <a:latin typeface="Calibri"/>
                <a:ea typeface="Calibri"/>
                <a:cs typeface="Calibri"/>
                <a:sym typeface="Calibri"/>
              </a:rPr>
              <a:t>, or </a:t>
            </a:r>
            <a:r>
              <a:rPr lang="en-US" sz="2400" b="1" dirty="0">
                <a:latin typeface="Calibri"/>
                <a:ea typeface="Calibri"/>
                <a:cs typeface="Calibri"/>
                <a:sym typeface="Calibri"/>
              </a:rPr>
              <a:t>unconventional approach.</a:t>
            </a:r>
            <a:endParaRPr sz="2400" b="1" dirty="0"/>
          </a:p>
        </p:txBody>
      </p:sp>
      <p:pic>
        <p:nvPicPr>
          <p:cNvPr id="1026" name="Picture 2" descr="Innovation is not creativity or invention - Strategies by Design">
            <a:extLst>
              <a:ext uri="{FF2B5EF4-FFF2-40B4-BE49-F238E27FC236}">
                <a16:creationId xmlns:a16="http://schemas.microsoft.com/office/drawing/2014/main" id="{AE5B117D-25F9-9C4A-A20B-9C0AD7185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894" y="2175809"/>
            <a:ext cx="4010211" cy="2506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800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370390" y="585216"/>
            <a:ext cx="5056633"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4400"/>
              <a:buFont typeface="Georgia"/>
              <a:buNone/>
            </a:pPr>
            <a:r>
              <a:rPr lang="en-US" b="1" dirty="0">
                <a:latin typeface="Georgia"/>
                <a:ea typeface="Georgia"/>
                <a:cs typeface="Georgia"/>
                <a:sym typeface="Georgia"/>
              </a:rPr>
              <a:t>Creative Ability Characteristics</a:t>
            </a:r>
            <a:endParaRPr dirty="0"/>
          </a:p>
        </p:txBody>
      </p:sp>
      <p:sp>
        <p:nvSpPr>
          <p:cNvPr id="212" name="Google Shape;212;p9"/>
          <p:cNvSpPr txBox="1">
            <a:spLocks noGrp="1"/>
          </p:cNvSpPr>
          <p:nvPr>
            <p:ph type="body" idx="1"/>
          </p:nvPr>
        </p:nvSpPr>
        <p:spPr>
          <a:xfrm>
            <a:off x="565032" y="2396399"/>
            <a:ext cx="8388963" cy="4023360"/>
          </a:xfrm>
          <a:prstGeom prst="rect">
            <a:avLst/>
          </a:prstGeom>
          <a:noFill/>
          <a:ln>
            <a:noFill/>
          </a:ln>
        </p:spPr>
        <p:txBody>
          <a:bodyPr spcFirstLastPara="1" wrap="square" lIns="45700" tIns="45700" rIns="45700" bIns="45700" anchor="t" anchorCtr="0">
            <a:normAutofit lnSpcReduction="10000"/>
          </a:bodyPr>
          <a:lstStyle/>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Display </a:t>
            </a:r>
            <a:r>
              <a:rPr lang="en-US" sz="2400" b="1" dirty="0">
                <a:latin typeface="Calibri"/>
                <a:ea typeface="Calibri"/>
                <a:cs typeface="Calibri"/>
                <a:sym typeface="Calibri"/>
              </a:rPr>
              <a:t>fluency</a:t>
            </a:r>
            <a:r>
              <a:rPr lang="en-US" sz="2400" dirty="0">
                <a:latin typeface="Calibri"/>
                <a:ea typeface="Calibri"/>
                <a:cs typeface="Calibri"/>
                <a:sym typeface="Calibri"/>
              </a:rPr>
              <a:t> and generate a number of </a:t>
            </a:r>
            <a:r>
              <a:rPr lang="en-US" sz="2400" b="1" dirty="0">
                <a:latin typeface="Calibri"/>
                <a:ea typeface="Calibri"/>
                <a:cs typeface="Calibri"/>
                <a:sym typeface="Calibri"/>
              </a:rPr>
              <a:t>ideas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Show </a:t>
            </a:r>
            <a:r>
              <a:rPr lang="en-US" sz="2400" b="1" dirty="0">
                <a:latin typeface="Calibri"/>
                <a:ea typeface="Calibri"/>
                <a:cs typeface="Calibri"/>
                <a:sym typeface="Calibri"/>
              </a:rPr>
              <a:t>flexibility</a:t>
            </a:r>
            <a:r>
              <a:rPr lang="en-US" sz="2400" dirty="0">
                <a:latin typeface="Calibri"/>
                <a:ea typeface="Calibri"/>
                <a:cs typeface="Calibri"/>
                <a:sym typeface="Calibri"/>
              </a:rPr>
              <a:t> (thinking patterns; products)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a:t>
            </a:r>
            <a:r>
              <a:rPr lang="en-US" sz="2400" b="1" dirty="0">
                <a:latin typeface="Calibri"/>
                <a:ea typeface="Calibri"/>
                <a:cs typeface="Calibri"/>
                <a:sym typeface="Calibri"/>
              </a:rPr>
              <a:t>Elaborate, add to, embellish</a:t>
            </a:r>
            <a:r>
              <a:rPr lang="en-US" sz="2400" dirty="0">
                <a:latin typeface="Calibri"/>
                <a:ea typeface="Calibri"/>
                <a:cs typeface="Calibri"/>
                <a:sym typeface="Calibri"/>
              </a:rPr>
              <a:t>, or </a:t>
            </a:r>
            <a:r>
              <a:rPr lang="en-US" sz="2400" b="1" dirty="0">
                <a:latin typeface="Calibri"/>
                <a:ea typeface="Calibri"/>
                <a:cs typeface="Calibri"/>
                <a:sym typeface="Calibri"/>
              </a:rPr>
              <a:t>build off</a:t>
            </a:r>
            <a:r>
              <a:rPr lang="en-US" sz="2400" dirty="0">
                <a:latin typeface="Calibri"/>
                <a:ea typeface="Calibri"/>
                <a:cs typeface="Calibri"/>
                <a:sym typeface="Calibri"/>
              </a:rPr>
              <a:t> of an idea or product</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Show </a:t>
            </a:r>
            <a:r>
              <a:rPr lang="en-US" sz="2400" b="1" dirty="0">
                <a:latin typeface="Calibri"/>
                <a:ea typeface="Calibri"/>
                <a:cs typeface="Calibri"/>
                <a:sym typeface="Calibri"/>
              </a:rPr>
              <a:t>originality</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Conceptualize </a:t>
            </a:r>
            <a:r>
              <a:rPr lang="en-US" sz="2400" b="1" dirty="0">
                <a:latin typeface="Calibri"/>
                <a:ea typeface="Calibri"/>
                <a:cs typeface="Calibri"/>
                <a:sym typeface="Calibri"/>
              </a:rPr>
              <a:t>difficult ideas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Be willing to try new things or take </a:t>
            </a:r>
            <a:r>
              <a:rPr lang="en-US" sz="2400" b="1" dirty="0">
                <a:latin typeface="Calibri"/>
                <a:ea typeface="Calibri"/>
                <a:cs typeface="Calibri"/>
                <a:sym typeface="Calibri"/>
              </a:rPr>
              <a:t>risks</a:t>
            </a:r>
            <a:r>
              <a:rPr lang="en-US" sz="2400" dirty="0">
                <a:latin typeface="Calibri"/>
                <a:ea typeface="Calibri"/>
                <a:cs typeface="Calibri"/>
                <a:sym typeface="Calibri"/>
              </a:rPr>
              <a:t>; spontaneous; intuitive</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Demonstrate </a:t>
            </a:r>
            <a:r>
              <a:rPr lang="en-US" sz="2400" b="1" dirty="0">
                <a:latin typeface="Calibri"/>
                <a:ea typeface="Calibri"/>
                <a:cs typeface="Calibri"/>
                <a:sym typeface="Calibri"/>
              </a:rPr>
              <a:t>imagination</a:t>
            </a:r>
            <a:r>
              <a:rPr lang="en-US" sz="2400" dirty="0">
                <a:latin typeface="Calibri"/>
                <a:ea typeface="Calibri"/>
                <a:cs typeface="Calibri"/>
                <a:sym typeface="Calibri"/>
              </a:rPr>
              <a:t> and </a:t>
            </a:r>
            <a:r>
              <a:rPr lang="en-US" sz="2400" b="1" dirty="0">
                <a:latin typeface="Calibri"/>
                <a:ea typeface="Calibri"/>
                <a:cs typeface="Calibri"/>
                <a:sym typeface="Calibri"/>
              </a:rPr>
              <a:t>inventiveness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Express </a:t>
            </a:r>
            <a:r>
              <a:rPr lang="en-US" sz="2400" b="1" dirty="0">
                <a:latin typeface="Calibri"/>
                <a:ea typeface="Calibri"/>
                <a:cs typeface="Calibri"/>
                <a:sym typeface="Calibri"/>
              </a:rPr>
              <a:t>curiosity</a:t>
            </a:r>
            <a:r>
              <a:rPr lang="en-US" sz="2400" dirty="0">
                <a:latin typeface="Calibri"/>
                <a:ea typeface="Calibri"/>
                <a:cs typeface="Calibri"/>
                <a:sym typeface="Calibri"/>
              </a:rPr>
              <a:t>; humor</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Perceive significant </a:t>
            </a:r>
            <a:r>
              <a:rPr lang="en-US" sz="2400" b="1" dirty="0">
                <a:latin typeface="Calibri"/>
                <a:ea typeface="Calibri"/>
                <a:cs typeface="Calibri"/>
                <a:sym typeface="Calibri"/>
              </a:rPr>
              <a:t>similarities</a:t>
            </a:r>
            <a:r>
              <a:rPr lang="en-US" sz="2400" dirty="0">
                <a:latin typeface="Calibri"/>
                <a:ea typeface="Calibri"/>
                <a:cs typeface="Calibri"/>
                <a:sym typeface="Calibri"/>
              </a:rPr>
              <a:t> or </a:t>
            </a:r>
            <a:r>
              <a:rPr lang="en-US" sz="2400" b="1" dirty="0">
                <a:latin typeface="Calibri"/>
                <a:ea typeface="Calibri"/>
                <a:cs typeface="Calibri"/>
                <a:sym typeface="Calibri"/>
              </a:rPr>
              <a:t>differences</a:t>
            </a:r>
            <a:r>
              <a:rPr lang="en-US" sz="2400" dirty="0">
                <a:latin typeface="Calibri"/>
                <a:ea typeface="Calibri"/>
                <a:cs typeface="Calibri"/>
                <a:sym typeface="Calibri"/>
              </a:rPr>
              <a:t> within the environment</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a:t>
            </a:r>
            <a:r>
              <a:rPr lang="en-US" sz="2400" b="1" dirty="0">
                <a:latin typeface="Calibri"/>
                <a:ea typeface="Calibri"/>
                <a:cs typeface="Calibri"/>
                <a:sym typeface="Calibri"/>
              </a:rPr>
              <a:t>Challenge</a:t>
            </a:r>
            <a:r>
              <a:rPr lang="en-US" sz="2400" dirty="0">
                <a:latin typeface="Calibri"/>
                <a:ea typeface="Calibri"/>
                <a:cs typeface="Calibri"/>
                <a:sym typeface="Calibri"/>
              </a:rPr>
              <a:t> assumptions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Produce </a:t>
            </a:r>
            <a:r>
              <a:rPr lang="en-US" sz="2400" b="1" dirty="0">
                <a:latin typeface="Calibri"/>
                <a:ea typeface="Calibri"/>
                <a:cs typeface="Calibri"/>
                <a:sym typeface="Calibri"/>
              </a:rPr>
              <a:t>alternative</a:t>
            </a:r>
            <a:r>
              <a:rPr lang="en-US" sz="2400" dirty="0">
                <a:latin typeface="Calibri"/>
                <a:ea typeface="Calibri"/>
                <a:cs typeface="Calibri"/>
                <a:sym typeface="Calibri"/>
              </a:rPr>
              <a:t> solutions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Has </a:t>
            </a:r>
            <a:r>
              <a:rPr lang="en-US" sz="2400" b="1" dirty="0">
                <a:latin typeface="Calibri"/>
                <a:ea typeface="Calibri"/>
                <a:cs typeface="Calibri"/>
                <a:sym typeface="Calibri"/>
              </a:rPr>
              <a:t>persistency</a:t>
            </a:r>
            <a:endParaRPr sz="2400" b="1" dirty="0"/>
          </a:p>
        </p:txBody>
      </p:sp>
    </p:spTree>
    <p:extLst>
      <p:ext uri="{BB962C8B-B14F-4D97-AF65-F5344CB8AC3E}">
        <p14:creationId xmlns:p14="http://schemas.microsoft.com/office/powerpoint/2010/main" val="352007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20" name="Google Shape;120;p2"/>
          <p:cNvSpPr txBox="1">
            <a:spLocks noGrp="1"/>
          </p:cNvSpPr>
          <p:nvPr>
            <p:ph type="title"/>
          </p:nvPr>
        </p:nvSpPr>
        <p:spPr>
          <a:xfrm>
            <a:off x="482601" y="643467"/>
            <a:ext cx="2747487"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400"/>
              <a:buFont typeface="Georgia"/>
              <a:buNone/>
            </a:pPr>
            <a:r>
              <a:rPr lang="en-US" sz="3400" b="1" dirty="0">
                <a:solidFill>
                  <a:srgbClr val="FFFFFF"/>
                </a:solidFill>
                <a:latin typeface="Georgia"/>
                <a:ea typeface="Georgia"/>
                <a:cs typeface="Georgia"/>
                <a:sym typeface="Georgia"/>
              </a:rPr>
              <a:t>Creative Ability Evaluation</a:t>
            </a:r>
            <a:endParaRPr dirty="0"/>
          </a:p>
        </p:txBody>
      </p:sp>
      <p:sp>
        <p:nvSpPr>
          <p:cNvPr id="2" name="TextBox 1">
            <a:extLst>
              <a:ext uri="{FF2B5EF4-FFF2-40B4-BE49-F238E27FC236}">
                <a16:creationId xmlns:a16="http://schemas.microsoft.com/office/drawing/2014/main" id="{A08D6ADC-BD71-7445-83A1-A3ABE82BD0C8}"/>
              </a:ext>
            </a:extLst>
          </p:cNvPr>
          <p:cNvSpPr txBox="1"/>
          <p:nvPr/>
        </p:nvSpPr>
        <p:spPr>
          <a:xfrm>
            <a:off x="3895106" y="736270"/>
            <a:ext cx="4987637" cy="5016758"/>
          </a:xfrm>
          <a:prstGeom prst="rect">
            <a:avLst/>
          </a:prstGeom>
          <a:noFill/>
        </p:spPr>
        <p:txBody>
          <a:bodyPr wrap="square" rtlCol="0">
            <a:spAutoFit/>
          </a:bodyPr>
          <a:lstStyle/>
          <a:p>
            <a:r>
              <a:rPr lang="en-US" sz="2000" dirty="0"/>
              <a:t>2nd grade and above</a:t>
            </a:r>
          </a:p>
          <a:p>
            <a:endParaRPr lang="en-US" sz="2000" dirty="0"/>
          </a:p>
          <a:p>
            <a:r>
              <a:rPr lang="en-US" sz="2000" dirty="0"/>
              <a:t>Portfolio of 3-5 Pieces of Student Work (Artifacts)</a:t>
            </a:r>
          </a:p>
          <a:p>
            <a:r>
              <a:rPr lang="en-US" sz="2000" dirty="0"/>
              <a:t>	* Exemplary or show potential for 	  creativity</a:t>
            </a:r>
          </a:p>
          <a:p>
            <a:r>
              <a:rPr lang="en-US" sz="2000" dirty="0"/>
              <a:t>	* NOT work meeting grade level</a:t>
            </a:r>
          </a:p>
          <a:p>
            <a:r>
              <a:rPr lang="en-US" sz="2000" dirty="0"/>
              <a:t>	* Products, projects, activities, 	   	   lessons, tasks, etc.</a:t>
            </a:r>
          </a:p>
          <a:p>
            <a:r>
              <a:rPr lang="en-US" sz="2000" dirty="0"/>
              <a:t>	* Multimedia format</a:t>
            </a:r>
          </a:p>
          <a:p>
            <a:r>
              <a:rPr lang="en-US" sz="2000" dirty="0"/>
              <a:t>	* Links (Blogs, </a:t>
            </a:r>
            <a:r>
              <a:rPr lang="en-US" sz="2000" dirty="0" err="1"/>
              <a:t>websites,YouTube</a:t>
            </a:r>
            <a:r>
              <a:rPr lang="en-US" sz="2000" dirty="0"/>
              <a:t>, 	   </a:t>
            </a:r>
            <a:r>
              <a:rPr lang="en-US" sz="2000" dirty="0" err="1"/>
              <a:t>FlipGrid</a:t>
            </a:r>
            <a:r>
              <a:rPr lang="en-US" sz="2000" dirty="0"/>
              <a:t>, Google Slides, etc.)</a:t>
            </a:r>
          </a:p>
          <a:p>
            <a:r>
              <a:rPr lang="en-US" sz="2000" dirty="0"/>
              <a:t>	 * Videos</a:t>
            </a:r>
          </a:p>
          <a:p>
            <a:r>
              <a:rPr lang="en-US" sz="2000" dirty="0"/>
              <a:t>	 * Photos</a:t>
            </a:r>
          </a:p>
          <a:p>
            <a:r>
              <a:rPr lang="en-US" sz="2000" dirty="0"/>
              <a:t>	 * Word Documents, PDFs, PPTs, 	    etc.</a:t>
            </a:r>
          </a:p>
        </p:txBody>
      </p:sp>
    </p:spTree>
    <p:extLst>
      <p:ext uri="{BB962C8B-B14F-4D97-AF65-F5344CB8AC3E}">
        <p14:creationId xmlns:p14="http://schemas.microsoft.com/office/powerpoint/2010/main" val="3974945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A932B3-5E5E-E34E-AF16-877AF157CC22}"/>
              </a:ext>
            </a:extLst>
          </p:cNvPr>
          <p:cNvPicPr>
            <a:picLocks noChangeAspect="1"/>
          </p:cNvPicPr>
          <p:nvPr/>
        </p:nvPicPr>
        <p:blipFill>
          <a:blip r:embed="rId2"/>
          <a:stretch>
            <a:fillRect/>
          </a:stretch>
        </p:blipFill>
        <p:spPr>
          <a:xfrm>
            <a:off x="0" y="1101759"/>
            <a:ext cx="9144000" cy="5123557"/>
          </a:xfrm>
          <a:prstGeom prst="rect">
            <a:avLst/>
          </a:prstGeom>
        </p:spPr>
      </p:pic>
    </p:spTree>
    <p:extLst>
      <p:ext uri="{BB962C8B-B14F-4D97-AF65-F5344CB8AC3E}">
        <p14:creationId xmlns:p14="http://schemas.microsoft.com/office/powerpoint/2010/main" val="329231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768096" y="585216"/>
            <a:ext cx="4550113" cy="149961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rgbClr val="0C0C0C"/>
              </a:buClr>
              <a:buSzPts val="4400"/>
              <a:buFont typeface="Georgia"/>
              <a:buNone/>
            </a:pPr>
            <a:r>
              <a:rPr lang="en-US" b="1" dirty="0">
                <a:latin typeface="Georgia"/>
                <a:ea typeface="Georgia"/>
                <a:cs typeface="Georgia"/>
                <a:sym typeface="Georgia"/>
              </a:rPr>
              <a:t>Leadership Ability Category</a:t>
            </a:r>
            <a:endParaRPr dirty="0"/>
          </a:p>
        </p:txBody>
      </p:sp>
      <p:sp>
        <p:nvSpPr>
          <p:cNvPr id="212" name="Google Shape;212;p9"/>
          <p:cNvSpPr txBox="1">
            <a:spLocks noGrp="1"/>
          </p:cNvSpPr>
          <p:nvPr>
            <p:ph type="body" idx="1"/>
          </p:nvPr>
        </p:nvSpPr>
        <p:spPr>
          <a:xfrm>
            <a:off x="731287" y="4985220"/>
            <a:ext cx="7681423" cy="4023360"/>
          </a:xfrm>
          <a:prstGeom prst="rect">
            <a:avLst/>
          </a:prstGeom>
          <a:noFill/>
          <a:ln>
            <a:noFill/>
          </a:ln>
        </p:spPr>
        <p:txBody>
          <a:bodyPr spcFirstLastPara="1" wrap="square" lIns="45700" tIns="45700" rIns="45700" bIns="45700" anchor="t" anchorCtr="0">
            <a:normAutofit/>
          </a:bodyPr>
          <a:lstStyle/>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Students who show </a:t>
            </a:r>
            <a:r>
              <a:rPr lang="en-US" sz="2400" b="1" dirty="0">
                <a:latin typeface="Calibri"/>
                <a:ea typeface="Calibri"/>
                <a:cs typeface="Calibri"/>
                <a:sym typeface="Calibri"/>
              </a:rPr>
              <a:t>confidence</a:t>
            </a:r>
            <a:r>
              <a:rPr lang="en-US" sz="2400" dirty="0">
                <a:latin typeface="Calibri"/>
                <a:ea typeface="Calibri"/>
                <a:cs typeface="Calibri"/>
                <a:sym typeface="Calibri"/>
              </a:rPr>
              <a:t> and </a:t>
            </a:r>
            <a:r>
              <a:rPr lang="en-US" sz="2400" b="1" dirty="0">
                <a:latin typeface="Calibri"/>
                <a:ea typeface="Calibri"/>
                <a:cs typeface="Calibri"/>
                <a:sym typeface="Calibri"/>
              </a:rPr>
              <a:t>knowledge</a:t>
            </a:r>
            <a:r>
              <a:rPr lang="en-US" sz="2400" dirty="0">
                <a:latin typeface="Calibri"/>
                <a:ea typeface="Calibri"/>
                <a:cs typeface="Calibri"/>
                <a:sym typeface="Calibri"/>
              </a:rPr>
              <a:t>; </a:t>
            </a:r>
            <a:r>
              <a:rPr lang="en-US" sz="2400" b="1" dirty="0">
                <a:latin typeface="Calibri"/>
                <a:ea typeface="Calibri"/>
                <a:cs typeface="Calibri"/>
                <a:sym typeface="Calibri"/>
              </a:rPr>
              <a:t>influence others effectively</a:t>
            </a:r>
            <a:r>
              <a:rPr lang="en-US" sz="2400" dirty="0">
                <a:latin typeface="Calibri"/>
                <a:ea typeface="Calibri"/>
                <a:cs typeface="Calibri"/>
                <a:sym typeface="Calibri"/>
              </a:rPr>
              <a:t>; have problem-solving and </a:t>
            </a:r>
            <a:r>
              <a:rPr lang="en-US" sz="2400" b="1" dirty="0">
                <a:latin typeface="Calibri"/>
                <a:ea typeface="Calibri"/>
                <a:cs typeface="Calibri"/>
                <a:sym typeface="Calibri"/>
              </a:rPr>
              <a:t>decision making skills</a:t>
            </a:r>
            <a:r>
              <a:rPr lang="en-US" sz="2400" dirty="0">
                <a:latin typeface="Calibri"/>
                <a:ea typeface="Calibri"/>
                <a:cs typeface="Calibri"/>
                <a:sym typeface="Calibri"/>
              </a:rPr>
              <a:t>; express ideas in oral or written form clearly; show </a:t>
            </a:r>
            <a:r>
              <a:rPr lang="en-US" sz="2400" b="1" dirty="0">
                <a:latin typeface="Calibri"/>
                <a:ea typeface="Calibri"/>
                <a:cs typeface="Calibri"/>
                <a:sym typeface="Calibri"/>
              </a:rPr>
              <a:t>sense of purpose </a:t>
            </a:r>
            <a:r>
              <a:rPr lang="en-US" sz="2400" dirty="0">
                <a:latin typeface="Calibri"/>
                <a:ea typeface="Calibri"/>
                <a:cs typeface="Calibri"/>
                <a:sym typeface="Calibri"/>
              </a:rPr>
              <a:t>and direction.</a:t>
            </a:r>
            <a:endParaRPr sz="2400" b="1" dirty="0"/>
          </a:p>
        </p:txBody>
      </p:sp>
      <p:pic>
        <p:nvPicPr>
          <p:cNvPr id="3074" name="Picture 2" descr="Leading in Canada's Public Service: What is the definition of leadership?">
            <a:extLst>
              <a:ext uri="{FF2B5EF4-FFF2-40B4-BE49-F238E27FC236}">
                <a16:creationId xmlns:a16="http://schemas.microsoft.com/office/drawing/2014/main" id="{8D45B147-87C5-2A4A-BB6E-953D2CD57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457" y="2025705"/>
            <a:ext cx="6847082" cy="2806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835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a:spLocks noGrp="1"/>
          </p:cNvSpPr>
          <p:nvPr>
            <p:ph type="title"/>
          </p:nvPr>
        </p:nvSpPr>
        <p:spPr>
          <a:xfrm>
            <a:off x="370390" y="585216"/>
            <a:ext cx="5056633" cy="149961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rgbClr val="0C0C0C"/>
              </a:buClr>
              <a:buSzPts val="4400"/>
              <a:buFont typeface="Georgia"/>
              <a:buNone/>
            </a:pPr>
            <a:r>
              <a:rPr lang="en-US" b="1" dirty="0">
                <a:latin typeface="Georgia"/>
                <a:ea typeface="Georgia"/>
                <a:cs typeface="Georgia"/>
                <a:sym typeface="Georgia"/>
              </a:rPr>
              <a:t>Leadership Ability Characteristics</a:t>
            </a:r>
            <a:endParaRPr dirty="0"/>
          </a:p>
        </p:txBody>
      </p:sp>
      <p:sp>
        <p:nvSpPr>
          <p:cNvPr id="212" name="Google Shape;212;p9"/>
          <p:cNvSpPr txBox="1">
            <a:spLocks noGrp="1"/>
          </p:cNvSpPr>
          <p:nvPr>
            <p:ph type="body" idx="1"/>
          </p:nvPr>
        </p:nvSpPr>
        <p:spPr>
          <a:xfrm>
            <a:off x="565032" y="2396399"/>
            <a:ext cx="8388963" cy="4023360"/>
          </a:xfrm>
          <a:prstGeom prst="rect">
            <a:avLst/>
          </a:prstGeom>
          <a:noFill/>
          <a:ln>
            <a:noFill/>
          </a:ln>
        </p:spPr>
        <p:txBody>
          <a:bodyPr spcFirstLastPara="1" wrap="square" lIns="45700" tIns="45700" rIns="45700" bIns="45700" anchor="t" anchorCtr="0">
            <a:normAutofit/>
          </a:bodyPr>
          <a:lstStyle/>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Possesses the ability to </a:t>
            </a:r>
            <a:r>
              <a:rPr lang="en-US" sz="2400" b="1" dirty="0">
                <a:latin typeface="Calibri"/>
                <a:ea typeface="Calibri"/>
                <a:cs typeface="Calibri"/>
                <a:sym typeface="Calibri"/>
              </a:rPr>
              <a:t>organize, inspire, </a:t>
            </a:r>
            <a:r>
              <a:rPr lang="en-US" sz="2400" dirty="0">
                <a:latin typeface="Calibri"/>
                <a:ea typeface="Calibri"/>
                <a:cs typeface="Calibri"/>
                <a:sym typeface="Calibri"/>
              </a:rPr>
              <a:t>and </a:t>
            </a:r>
            <a:r>
              <a:rPr lang="en-US" sz="2400" b="1" dirty="0">
                <a:latin typeface="Calibri"/>
                <a:ea typeface="Calibri"/>
                <a:cs typeface="Calibri"/>
                <a:sym typeface="Calibri"/>
              </a:rPr>
              <a:t>promote</a:t>
            </a:r>
            <a:r>
              <a:rPr lang="en-US" sz="2400" dirty="0">
                <a:latin typeface="Calibri"/>
                <a:ea typeface="Calibri"/>
                <a:cs typeface="Calibri"/>
                <a:sym typeface="Calibri"/>
              </a:rPr>
              <a:t> activities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a:t>
            </a:r>
            <a:r>
              <a:rPr lang="en-US" sz="2400" b="1" dirty="0">
                <a:latin typeface="Calibri"/>
                <a:ea typeface="Calibri"/>
                <a:cs typeface="Calibri"/>
                <a:sym typeface="Calibri"/>
              </a:rPr>
              <a:t>Motivates</a:t>
            </a:r>
            <a:r>
              <a:rPr lang="en-US" sz="2400" dirty="0">
                <a:latin typeface="Calibri"/>
                <a:ea typeface="Calibri"/>
                <a:cs typeface="Calibri"/>
                <a:sym typeface="Calibri"/>
              </a:rPr>
              <a:t> peers and even adults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Exhibits </a:t>
            </a:r>
            <a:r>
              <a:rPr lang="en-US" sz="2400" b="1" dirty="0">
                <a:latin typeface="Calibri"/>
                <a:ea typeface="Calibri"/>
                <a:cs typeface="Calibri"/>
                <a:sym typeface="Calibri"/>
              </a:rPr>
              <a:t>unique skills</a:t>
            </a:r>
            <a:r>
              <a:rPr lang="en-US" sz="2400" dirty="0">
                <a:latin typeface="Calibri"/>
                <a:ea typeface="Calibri"/>
                <a:cs typeface="Calibri"/>
                <a:sym typeface="Calibri"/>
              </a:rPr>
              <a:t>: associating, questioning, observing, experimenting, and</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networking</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Can </a:t>
            </a:r>
            <a:r>
              <a:rPr lang="en-US" sz="2400" b="1" dirty="0">
                <a:latin typeface="Calibri"/>
                <a:ea typeface="Calibri"/>
                <a:cs typeface="Calibri"/>
                <a:sym typeface="Calibri"/>
              </a:rPr>
              <a:t>coordinate</a:t>
            </a:r>
            <a:r>
              <a:rPr lang="en-US" sz="2400" dirty="0">
                <a:latin typeface="Calibri"/>
                <a:ea typeface="Calibri"/>
                <a:cs typeface="Calibri"/>
                <a:sym typeface="Calibri"/>
              </a:rPr>
              <a:t> the </a:t>
            </a:r>
            <a:r>
              <a:rPr lang="en-US" sz="2400" b="1" dirty="0">
                <a:latin typeface="Calibri"/>
                <a:ea typeface="Calibri"/>
                <a:cs typeface="Calibri"/>
                <a:sym typeface="Calibri"/>
              </a:rPr>
              <a:t>work</a:t>
            </a:r>
            <a:r>
              <a:rPr lang="en-US" sz="2400" dirty="0">
                <a:latin typeface="Calibri"/>
                <a:ea typeface="Calibri"/>
                <a:cs typeface="Calibri"/>
                <a:sym typeface="Calibri"/>
              </a:rPr>
              <a:t> of several individuals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Is looked at by others for </a:t>
            </a:r>
            <a:r>
              <a:rPr lang="en-US" sz="2400" b="1" dirty="0">
                <a:latin typeface="Calibri"/>
                <a:ea typeface="Calibri"/>
                <a:cs typeface="Calibri"/>
                <a:sym typeface="Calibri"/>
              </a:rPr>
              <a:t>decisions</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Can establish the </a:t>
            </a:r>
            <a:r>
              <a:rPr lang="en-US" sz="2400" b="1" dirty="0">
                <a:latin typeface="Calibri"/>
                <a:ea typeface="Calibri"/>
                <a:cs typeface="Calibri"/>
                <a:sym typeface="Calibri"/>
              </a:rPr>
              <a:t>mood</a:t>
            </a:r>
            <a:r>
              <a:rPr lang="en-US" sz="2400" dirty="0">
                <a:latin typeface="Calibri"/>
                <a:ea typeface="Calibri"/>
                <a:cs typeface="Calibri"/>
                <a:sym typeface="Calibri"/>
              </a:rPr>
              <a:t> of a group</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Exercises </a:t>
            </a:r>
            <a:r>
              <a:rPr lang="en-US" sz="2400" b="1" dirty="0">
                <a:latin typeface="Calibri"/>
                <a:ea typeface="Calibri"/>
                <a:cs typeface="Calibri"/>
                <a:sym typeface="Calibri"/>
              </a:rPr>
              <a:t>authority</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Gives </a:t>
            </a:r>
            <a:r>
              <a:rPr lang="en-US" sz="2400" b="1" dirty="0">
                <a:latin typeface="Calibri"/>
                <a:ea typeface="Calibri"/>
                <a:cs typeface="Calibri"/>
                <a:sym typeface="Calibri"/>
              </a:rPr>
              <a:t>direction</a:t>
            </a:r>
          </a:p>
          <a:p>
            <a:pPr marL="17463" lvl="0" indent="-17463" algn="l" rtl="0">
              <a:lnSpc>
                <a:spcPct val="90000"/>
              </a:lnSpc>
              <a:spcBef>
                <a:spcPts val="0"/>
              </a:spcBef>
              <a:spcAft>
                <a:spcPts val="0"/>
              </a:spcAft>
              <a:buSzPts val="2000"/>
              <a:buFont typeface="Noto Sans Symbols"/>
              <a:buNone/>
            </a:pPr>
            <a:r>
              <a:rPr lang="en-US" sz="2400" dirty="0">
                <a:latin typeface="Calibri"/>
                <a:ea typeface="Calibri"/>
                <a:cs typeface="Calibri"/>
                <a:sym typeface="Calibri"/>
              </a:rPr>
              <a:t>• </a:t>
            </a:r>
            <a:r>
              <a:rPr lang="en-US" sz="2400" b="1" dirty="0">
                <a:latin typeface="Calibri"/>
                <a:ea typeface="Calibri"/>
                <a:cs typeface="Calibri"/>
                <a:sym typeface="Calibri"/>
              </a:rPr>
              <a:t>Relates</a:t>
            </a:r>
            <a:r>
              <a:rPr lang="en-US" sz="2400" dirty="0">
                <a:latin typeface="Calibri"/>
                <a:ea typeface="Calibri"/>
                <a:cs typeface="Calibri"/>
                <a:sym typeface="Calibri"/>
              </a:rPr>
              <a:t> and </a:t>
            </a:r>
            <a:r>
              <a:rPr lang="en-US" sz="2400" b="1" dirty="0">
                <a:latin typeface="Calibri"/>
                <a:ea typeface="Calibri"/>
                <a:cs typeface="Calibri"/>
                <a:sym typeface="Calibri"/>
              </a:rPr>
              <a:t>interacts</a:t>
            </a:r>
            <a:r>
              <a:rPr lang="en-US" sz="2400" dirty="0">
                <a:latin typeface="Calibri"/>
                <a:ea typeface="Calibri"/>
                <a:cs typeface="Calibri"/>
                <a:sym typeface="Calibri"/>
              </a:rPr>
              <a:t> with others</a:t>
            </a:r>
            <a:endParaRPr sz="2400" b="1" dirty="0"/>
          </a:p>
        </p:txBody>
      </p:sp>
    </p:spTree>
    <p:extLst>
      <p:ext uri="{BB962C8B-B14F-4D97-AF65-F5344CB8AC3E}">
        <p14:creationId xmlns:p14="http://schemas.microsoft.com/office/powerpoint/2010/main" val="2483117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20" name="Google Shape;120;p2"/>
          <p:cNvSpPr txBox="1">
            <a:spLocks noGrp="1"/>
          </p:cNvSpPr>
          <p:nvPr>
            <p:ph type="title"/>
          </p:nvPr>
        </p:nvSpPr>
        <p:spPr>
          <a:xfrm>
            <a:off x="482601" y="643467"/>
            <a:ext cx="2747487"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400"/>
              <a:buFont typeface="Georgia"/>
              <a:buNone/>
            </a:pPr>
            <a:r>
              <a:rPr lang="en-US" sz="3400" b="1" dirty="0" err="1">
                <a:solidFill>
                  <a:srgbClr val="FFFFFF"/>
                </a:solidFill>
                <a:latin typeface="Georgia"/>
                <a:ea typeface="Georgia"/>
                <a:cs typeface="Georgia"/>
                <a:sym typeface="Georgia"/>
              </a:rPr>
              <a:t>LeadershipEvaluation</a:t>
            </a:r>
            <a:endParaRPr dirty="0"/>
          </a:p>
        </p:txBody>
      </p:sp>
      <p:sp>
        <p:nvSpPr>
          <p:cNvPr id="5" name="TextBox 4">
            <a:extLst>
              <a:ext uri="{FF2B5EF4-FFF2-40B4-BE49-F238E27FC236}">
                <a16:creationId xmlns:a16="http://schemas.microsoft.com/office/drawing/2014/main" id="{F97388F9-98F7-C948-B137-DCD1D113F2E6}"/>
              </a:ext>
            </a:extLst>
          </p:cNvPr>
          <p:cNvSpPr txBox="1"/>
          <p:nvPr/>
        </p:nvSpPr>
        <p:spPr>
          <a:xfrm>
            <a:off x="3895106" y="736270"/>
            <a:ext cx="4987637" cy="5016758"/>
          </a:xfrm>
          <a:prstGeom prst="rect">
            <a:avLst/>
          </a:prstGeom>
          <a:noFill/>
        </p:spPr>
        <p:txBody>
          <a:bodyPr wrap="square" rtlCol="0">
            <a:spAutoFit/>
          </a:bodyPr>
          <a:lstStyle/>
          <a:p>
            <a:r>
              <a:rPr lang="en-US" sz="2000" dirty="0"/>
              <a:t>2nd grade and above</a:t>
            </a:r>
          </a:p>
          <a:p>
            <a:endParaRPr lang="en-US" sz="2000" dirty="0"/>
          </a:p>
          <a:p>
            <a:r>
              <a:rPr lang="en-US" sz="2000" dirty="0"/>
              <a:t>Portfolio of 3-5 Pieces of Student Work (Artifacts)</a:t>
            </a:r>
          </a:p>
          <a:p>
            <a:r>
              <a:rPr lang="en-US" sz="2000" dirty="0"/>
              <a:t>	* Exemplary or show potential for 	  leadership</a:t>
            </a:r>
          </a:p>
          <a:p>
            <a:r>
              <a:rPr lang="en-US" sz="2000" dirty="0"/>
              <a:t>	* NOT work meeting grade level</a:t>
            </a:r>
          </a:p>
          <a:p>
            <a:r>
              <a:rPr lang="en-US" sz="2000" dirty="0"/>
              <a:t>	* Products, projects, activities, 	   	   lessons, tasks, etc.</a:t>
            </a:r>
          </a:p>
          <a:p>
            <a:r>
              <a:rPr lang="en-US" sz="2000" dirty="0"/>
              <a:t>	* Multimedia format</a:t>
            </a:r>
          </a:p>
          <a:p>
            <a:r>
              <a:rPr lang="en-US" sz="2000" dirty="0"/>
              <a:t>	* Links (Blogs, </a:t>
            </a:r>
            <a:r>
              <a:rPr lang="en-US" sz="2000" dirty="0" err="1"/>
              <a:t>websites,YouTube</a:t>
            </a:r>
            <a:r>
              <a:rPr lang="en-US" sz="2000" dirty="0"/>
              <a:t>, 	   </a:t>
            </a:r>
            <a:r>
              <a:rPr lang="en-US" sz="2000" dirty="0" err="1"/>
              <a:t>FlipGrid</a:t>
            </a:r>
            <a:r>
              <a:rPr lang="en-US" sz="2000" dirty="0"/>
              <a:t>, Google Slides, etc.)</a:t>
            </a:r>
          </a:p>
          <a:p>
            <a:r>
              <a:rPr lang="en-US" sz="2000" dirty="0"/>
              <a:t>	 * Videos</a:t>
            </a:r>
          </a:p>
          <a:p>
            <a:r>
              <a:rPr lang="en-US" sz="2000" dirty="0"/>
              <a:t>	 * Photos</a:t>
            </a:r>
          </a:p>
          <a:p>
            <a:r>
              <a:rPr lang="en-US" sz="2000" dirty="0"/>
              <a:t>	 * Word Documents, PDFs, PPTs, 	    etc.</a:t>
            </a:r>
          </a:p>
        </p:txBody>
      </p:sp>
    </p:spTree>
    <p:extLst>
      <p:ext uri="{BB962C8B-B14F-4D97-AF65-F5344CB8AC3E}">
        <p14:creationId xmlns:p14="http://schemas.microsoft.com/office/powerpoint/2010/main" val="751587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5"/>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72" name="Google Shape;272;p15"/>
          <p:cNvSpPr txBox="1">
            <a:spLocks noGrp="1"/>
          </p:cNvSpPr>
          <p:nvPr>
            <p:ph type="title"/>
          </p:nvPr>
        </p:nvSpPr>
        <p:spPr>
          <a:xfrm>
            <a:off x="482601" y="643467"/>
            <a:ext cx="2561709"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100"/>
              <a:buFont typeface="Georgia"/>
              <a:buNone/>
            </a:pPr>
            <a:r>
              <a:rPr lang="en-US" sz="3100" b="1" dirty="0">
                <a:solidFill>
                  <a:srgbClr val="FFFFFF"/>
                </a:solidFill>
                <a:latin typeface="Georgia"/>
                <a:ea typeface="Georgia"/>
                <a:cs typeface="Georgia"/>
                <a:sym typeface="Georgia"/>
              </a:rPr>
              <a:t>What topic is the student interested in?</a:t>
            </a:r>
            <a:endParaRPr dirty="0"/>
          </a:p>
        </p:txBody>
      </p:sp>
      <p:grpSp>
        <p:nvGrpSpPr>
          <p:cNvPr id="273" name="Google Shape;273;p15"/>
          <p:cNvGrpSpPr/>
          <p:nvPr/>
        </p:nvGrpSpPr>
        <p:grpSpPr>
          <a:xfrm>
            <a:off x="4202906" y="1001092"/>
            <a:ext cx="4231481" cy="4827241"/>
            <a:chOff x="0" y="47004"/>
            <a:chExt cx="4231481" cy="4827241"/>
          </a:xfrm>
        </p:grpSpPr>
        <p:sp>
          <p:nvSpPr>
            <p:cNvPr id="274" name="Google Shape;274;p15"/>
            <p:cNvSpPr/>
            <p:nvPr/>
          </p:nvSpPr>
          <p:spPr>
            <a:xfrm>
              <a:off x="0" y="47004"/>
              <a:ext cx="4231481" cy="1157130"/>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txBox="1"/>
            <p:nvPr/>
          </p:nvSpPr>
          <p:spPr>
            <a:xfrm>
              <a:off x="56486" y="103490"/>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Poverty</a:t>
              </a:r>
              <a:endParaRPr dirty="0"/>
            </a:p>
          </p:txBody>
        </p:sp>
        <p:sp>
          <p:nvSpPr>
            <p:cNvPr id="276" name="Google Shape;276;p15"/>
            <p:cNvSpPr/>
            <p:nvPr/>
          </p:nvSpPr>
          <p:spPr>
            <a:xfrm>
              <a:off x="0" y="1270375"/>
              <a:ext cx="4231481" cy="1157130"/>
            </a:xfrm>
            <a:prstGeom prst="roundRect">
              <a:avLst>
                <a:gd name="adj" fmla="val 16667"/>
              </a:avLst>
            </a:prstGeom>
            <a:solidFill>
              <a:srgbClr val="BF845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txBox="1"/>
            <p:nvPr/>
          </p:nvSpPr>
          <p:spPr>
            <a:xfrm>
              <a:off x="56486" y="132686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Recycling</a:t>
              </a:r>
              <a:endParaRPr dirty="0"/>
            </a:p>
          </p:txBody>
        </p:sp>
        <p:sp>
          <p:nvSpPr>
            <p:cNvPr id="278" name="Google Shape;278;p15"/>
            <p:cNvSpPr/>
            <p:nvPr/>
          </p:nvSpPr>
          <p:spPr>
            <a:xfrm>
              <a:off x="0" y="2493745"/>
              <a:ext cx="4231481" cy="1157130"/>
            </a:xfrm>
            <a:prstGeom prst="roundRect">
              <a:avLst>
                <a:gd name="adj" fmla="val 16667"/>
              </a:avLst>
            </a:prstGeom>
            <a:solidFill>
              <a:srgbClr val="905B4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txBox="1"/>
            <p:nvPr/>
          </p:nvSpPr>
          <p:spPr>
            <a:xfrm>
              <a:off x="56486" y="255023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Environment</a:t>
              </a:r>
              <a:endParaRPr dirty="0"/>
            </a:p>
          </p:txBody>
        </p:sp>
        <p:sp>
          <p:nvSpPr>
            <p:cNvPr id="280" name="Google Shape;280;p15"/>
            <p:cNvSpPr/>
            <p:nvPr/>
          </p:nvSpPr>
          <p:spPr>
            <a:xfrm>
              <a:off x="0" y="3717115"/>
              <a:ext cx="4231481" cy="1157130"/>
            </a:xfrm>
            <a:prstGeom prst="roundRect">
              <a:avLst>
                <a:gd name="adj" fmla="val 16667"/>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txBox="1"/>
            <p:nvPr/>
          </p:nvSpPr>
          <p:spPr>
            <a:xfrm>
              <a:off x="56486" y="377360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Immigration</a:t>
              </a:r>
              <a:endParaRPr dirty="0"/>
            </a:p>
          </p:txBody>
        </p:sp>
      </p:grpSp>
    </p:spTree>
    <p:extLst>
      <p:ext uri="{BB962C8B-B14F-4D97-AF65-F5344CB8AC3E}">
        <p14:creationId xmlns:p14="http://schemas.microsoft.com/office/powerpoint/2010/main" val="3159599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5"/>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72" name="Google Shape;272;p15"/>
          <p:cNvSpPr txBox="1">
            <a:spLocks noGrp="1"/>
          </p:cNvSpPr>
          <p:nvPr>
            <p:ph type="title"/>
          </p:nvPr>
        </p:nvSpPr>
        <p:spPr>
          <a:xfrm>
            <a:off x="482601" y="643467"/>
            <a:ext cx="2561709"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100"/>
              <a:buFont typeface="Georgia"/>
              <a:buNone/>
            </a:pPr>
            <a:r>
              <a:rPr lang="en-US" sz="3100" b="1" dirty="0">
                <a:solidFill>
                  <a:srgbClr val="FFFFFF"/>
                </a:solidFill>
                <a:latin typeface="Georgia"/>
                <a:ea typeface="Georgia"/>
                <a:cs typeface="Georgia"/>
                <a:sym typeface="Georgia"/>
              </a:rPr>
              <a:t>What activities could students initiate?</a:t>
            </a:r>
            <a:endParaRPr dirty="0"/>
          </a:p>
        </p:txBody>
      </p:sp>
      <p:grpSp>
        <p:nvGrpSpPr>
          <p:cNvPr id="273" name="Google Shape;273;p15"/>
          <p:cNvGrpSpPr/>
          <p:nvPr/>
        </p:nvGrpSpPr>
        <p:grpSpPr>
          <a:xfrm>
            <a:off x="4202906" y="1001092"/>
            <a:ext cx="4231481" cy="4827241"/>
            <a:chOff x="0" y="47004"/>
            <a:chExt cx="4231481" cy="4827241"/>
          </a:xfrm>
        </p:grpSpPr>
        <p:sp>
          <p:nvSpPr>
            <p:cNvPr id="274" name="Google Shape;274;p15"/>
            <p:cNvSpPr/>
            <p:nvPr/>
          </p:nvSpPr>
          <p:spPr>
            <a:xfrm>
              <a:off x="0" y="47004"/>
              <a:ext cx="4231481" cy="1157130"/>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txBox="1"/>
            <p:nvPr/>
          </p:nvSpPr>
          <p:spPr>
            <a:xfrm>
              <a:off x="56486" y="103490"/>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Clubs/fundraisers/fairs</a:t>
              </a:r>
              <a:endParaRPr dirty="0"/>
            </a:p>
          </p:txBody>
        </p:sp>
        <p:sp>
          <p:nvSpPr>
            <p:cNvPr id="276" name="Google Shape;276;p15"/>
            <p:cNvSpPr/>
            <p:nvPr/>
          </p:nvSpPr>
          <p:spPr>
            <a:xfrm>
              <a:off x="0" y="1270375"/>
              <a:ext cx="4231481" cy="1157130"/>
            </a:xfrm>
            <a:prstGeom prst="roundRect">
              <a:avLst>
                <a:gd name="adj" fmla="val 16667"/>
              </a:avLst>
            </a:prstGeom>
            <a:solidFill>
              <a:srgbClr val="BF845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txBox="1"/>
            <p:nvPr/>
          </p:nvSpPr>
          <p:spPr>
            <a:xfrm>
              <a:off x="56486" y="132686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Challenges/contests</a:t>
              </a:r>
              <a:endParaRPr dirty="0"/>
            </a:p>
          </p:txBody>
        </p:sp>
        <p:sp>
          <p:nvSpPr>
            <p:cNvPr id="278" name="Google Shape;278;p15"/>
            <p:cNvSpPr/>
            <p:nvPr/>
          </p:nvSpPr>
          <p:spPr>
            <a:xfrm>
              <a:off x="0" y="2493745"/>
              <a:ext cx="4231481" cy="1157130"/>
            </a:xfrm>
            <a:prstGeom prst="roundRect">
              <a:avLst>
                <a:gd name="adj" fmla="val 16667"/>
              </a:avLst>
            </a:prstGeom>
            <a:solidFill>
              <a:srgbClr val="905B4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txBox="1"/>
            <p:nvPr/>
          </p:nvSpPr>
          <p:spPr>
            <a:xfrm>
              <a:off x="56486" y="255023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Volunteer at an organization/charity awareness campaign</a:t>
              </a:r>
              <a:endParaRPr dirty="0"/>
            </a:p>
          </p:txBody>
        </p:sp>
        <p:sp>
          <p:nvSpPr>
            <p:cNvPr id="280" name="Google Shape;280;p15"/>
            <p:cNvSpPr/>
            <p:nvPr/>
          </p:nvSpPr>
          <p:spPr>
            <a:xfrm>
              <a:off x="0" y="3717115"/>
              <a:ext cx="4231481" cy="1157130"/>
            </a:xfrm>
            <a:prstGeom prst="roundRect">
              <a:avLst>
                <a:gd name="adj" fmla="val 16667"/>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txBox="1"/>
            <p:nvPr/>
          </p:nvSpPr>
          <p:spPr>
            <a:xfrm>
              <a:off x="56486" y="377360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Assemblies/ambassador programs/mentorships</a:t>
              </a:r>
              <a:endParaRPr dirty="0"/>
            </a:p>
          </p:txBody>
        </p:sp>
      </p:grpSp>
    </p:spTree>
    <p:extLst>
      <p:ext uri="{BB962C8B-B14F-4D97-AF65-F5344CB8AC3E}">
        <p14:creationId xmlns:p14="http://schemas.microsoft.com/office/powerpoint/2010/main" val="3408187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55E62F-3CD2-104C-82DA-52EE94DEA325}"/>
              </a:ext>
            </a:extLst>
          </p:cNvPr>
          <p:cNvPicPr>
            <a:picLocks noChangeAspect="1"/>
          </p:cNvPicPr>
          <p:nvPr/>
        </p:nvPicPr>
        <p:blipFill>
          <a:blip r:embed="rId2"/>
          <a:stretch>
            <a:fillRect/>
          </a:stretch>
        </p:blipFill>
        <p:spPr>
          <a:xfrm>
            <a:off x="0" y="857535"/>
            <a:ext cx="9144000" cy="5142929"/>
          </a:xfrm>
          <a:prstGeom prst="rect">
            <a:avLst/>
          </a:prstGeom>
        </p:spPr>
      </p:pic>
    </p:spTree>
    <p:extLst>
      <p:ext uri="{BB962C8B-B14F-4D97-AF65-F5344CB8AC3E}">
        <p14:creationId xmlns:p14="http://schemas.microsoft.com/office/powerpoint/2010/main" val="3257392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6DC789-6692-1B4B-BF45-F7660798590E}"/>
              </a:ext>
            </a:extLst>
          </p:cNvPr>
          <p:cNvPicPr>
            <a:picLocks noChangeAspect="1"/>
          </p:cNvPicPr>
          <p:nvPr/>
        </p:nvPicPr>
        <p:blipFill>
          <a:blip r:embed="rId2"/>
          <a:stretch>
            <a:fillRect/>
          </a:stretch>
        </p:blipFill>
        <p:spPr>
          <a:xfrm>
            <a:off x="0" y="856442"/>
            <a:ext cx="9144000" cy="5145116"/>
          </a:xfrm>
          <a:prstGeom prst="rect">
            <a:avLst/>
          </a:prstGeom>
        </p:spPr>
      </p:pic>
    </p:spTree>
    <p:extLst>
      <p:ext uri="{BB962C8B-B14F-4D97-AF65-F5344CB8AC3E}">
        <p14:creationId xmlns:p14="http://schemas.microsoft.com/office/powerpoint/2010/main" val="3180421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89475D-E26C-F949-91EF-4A9BAB389E18}"/>
              </a:ext>
            </a:extLst>
          </p:cNvPr>
          <p:cNvPicPr>
            <a:picLocks noChangeAspect="1"/>
          </p:cNvPicPr>
          <p:nvPr/>
        </p:nvPicPr>
        <p:blipFill>
          <a:blip r:embed="rId2"/>
          <a:stretch>
            <a:fillRect/>
          </a:stretch>
        </p:blipFill>
        <p:spPr>
          <a:xfrm>
            <a:off x="0" y="900545"/>
            <a:ext cx="9144000" cy="5056909"/>
          </a:xfrm>
          <a:prstGeom prst="rect">
            <a:avLst/>
          </a:prstGeom>
        </p:spPr>
      </p:pic>
    </p:spTree>
    <p:extLst>
      <p:ext uri="{BB962C8B-B14F-4D97-AF65-F5344CB8AC3E}">
        <p14:creationId xmlns:p14="http://schemas.microsoft.com/office/powerpoint/2010/main" val="733413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F0014E-79C1-3345-8911-0629A25D0ED4}"/>
              </a:ext>
            </a:extLst>
          </p:cNvPr>
          <p:cNvPicPr>
            <a:picLocks noChangeAspect="1"/>
          </p:cNvPicPr>
          <p:nvPr/>
        </p:nvPicPr>
        <p:blipFill>
          <a:blip r:embed="rId2"/>
          <a:stretch>
            <a:fillRect/>
          </a:stretch>
        </p:blipFill>
        <p:spPr>
          <a:xfrm>
            <a:off x="0" y="862863"/>
            <a:ext cx="9144000" cy="5132273"/>
          </a:xfrm>
          <a:prstGeom prst="rect">
            <a:avLst/>
          </a:prstGeom>
        </p:spPr>
      </p:pic>
    </p:spTree>
    <p:extLst>
      <p:ext uri="{BB962C8B-B14F-4D97-AF65-F5344CB8AC3E}">
        <p14:creationId xmlns:p14="http://schemas.microsoft.com/office/powerpoint/2010/main" val="812645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897B3C-B714-4549-BD3B-D76C411B5044}"/>
              </a:ext>
            </a:extLst>
          </p:cNvPr>
          <p:cNvPicPr>
            <a:picLocks noChangeAspect="1"/>
          </p:cNvPicPr>
          <p:nvPr/>
        </p:nvPicPr>
        <p:blipFill>
          <a:blip r:embed="rId2"/>
          <a:stretch>
            <a:fillRect/>
          </a:stretch>
        </p:blipFill>
        <p:spPr>
          <a:xfrm>
            <a:off x="0" y="851352"/>
            <a:ext cx="9144000" cy="5155295"/>
          </a:xfrm>
          <a:prstGeom prst="rect">
            <a:avLst/>
          </a:prstGeom>
        </p:spPr>
      </p:pic>
    </p:spTree>
    <p:extLst>
      <p:ext uri="{BB962C8B-B14F-4D97-AF65-F5344CB8AC3E}">
        <p14:creationId xmlns:p14="http://schemas.microsoft.com/office/powerpoint/2010/main" val="3928965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BD5E48-DF37-A041-A878-6CDFCDD6F3B4}"/>
              </a:ext>
            </a:extLst>
          </p:cNvPr>
          <p:cNvPicPr>
            <a:picLocks noChangeAspect="1"/>
          </p:cNvPicPr>
          <p:nvPr/>
        </p:nvPicPr>
        <p:blipFill>
          <a:blip r:embed="rId2"/>
          <a:stretch>
            <a:fillRect/>
          </a:stretch>
        </p:blipFill>
        <p:spPr>
          <a:xfrm>
            <a:off x="0" y="874690"/>
            <a:ext cx="9144000" cy="5108620"/>
          </a:xfrm>
          <a:prstGeom prst="rect">
            <a:avLst/>
          </a:prstGeom>
        </p:spPr>
      </p:pic>
    </p:spTree>
    <p:extLst>
      <p:ext uri="{BB962C8B-B14F-4D97-AF65-F5344CB8AC3E}">
        <p14:creationId xmlns:p14="http://schemas.microsoft.com/office/powerpoint/2010/main" val="2269752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182724-1121-BB45-A2AE-C651ACE1E801}"/>
              </a:ext>
            </a:extLst>
          </p:cNvPr>
          <p:cNvPicPr>
            <a:picLocks noChangeAspect="1"/>
          </p:cNvPicPr>
          <p:nvPr/>
        </p:nvPicPr>
        <p:blipFill>
          <a:blip r:embed="rId2"/>
          <a:stretch>
            <a:fillRect/>
          </a:stretch>
        </p:blipFill>
        <p:spPr>
          <a:xfrm>
            <a:off x="0" y="877584"/>
            <a:ext cx="9144000" cy="5102831"/>
          </a:xfrm>
          <a:prstGeom prst="rect">
            <a:avLst/>
          </a:prstGeom>
        </p:spPr>
      </p:pic>
    </p:spTree>
    <p:extLst>
      <p:ext uri="{BB962C8B-B14F-4D97-AF65-F5344CB8AC3E}">
        <p14:creationId xmlns:p14="http://schemas.microsoft.com/office/powerpoint/2010/main" val="3213833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912471-2978-1149-92C8-0EEA71E2B076}"/>
              </a:ext>
            </a:extLst>
          </p:cNvPr>
          <p:cNvPicPr>
            <a:picLocks noChangeAspect="1"/>
          </p:cNvPicPr>
          <p:nvPr/>
        </p:nvPicPr>
        <p:blipFill>
          <a:blip r:embed="rId2"/>
          <a:stretch>
            <a:fillRect/>
          </a:stretch>
        </p:blipFill>
        <p:spPr>
          <a:xfrm>
            <a:off x="0" y="879478"/>
            <a:ext cx="9144000" cy="5099044"/>
          </a:xfrm>
          <a:prstGeom prst="rect">
            <a:avLst/>
          </a:prstGeom>
        </p:spPr>
      </p:pic>
    </p:spTree>
    <p:extLst>
      <p:ext uri="{BB962C8B-B14F-4D97-AF65-F5344CB8AC3E}">
        <p14:creationId xmlns:p14="http://schemas.microsoft.com/office/powerpoint/2010/main" val="1749493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6ED822-325B-044F-90DA-25FEE1C1AD74}"/>
              </a:ext>
            </a:extLst>
          </p:cNvPr>
          <p:cNvPicPr>
            <a:picLocks noChangeAspect="1"/>
          </p:cNvPicPr>
          <p:nvPr/>
        </p:nvPicPr>
        <p:blipFill>
          <a:blip r:embed="rId2"/>
          <a:stretch>
            <a:fillRect/>
          </a:stretch>
        </p:blipFill>
        <p:spPr>
          <a:xfrm>
            <a:off x="0" y="885664"/>
            <a:ext cx="9144000" cy="5086672"/>
          </a:xfrm>
          <a:prstGeom prst="rect">
            <a:avLst/>
          </a:prstGeom>
        </p:spPr>
      </p:pic>
    </p:spTree>
    <p:extLst>
      <p:ext uri="{BB962C8B-B14F-4D97-AF65-F5344CB8AC3E}">
        <p14:creationId xmlns:p14="http://schemas.microsoft.com/office/powerpoint/2010/main" val="3263892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363B24-A955-A34F-8EFD-D3D88D97A9A8}"/>
              </a:ext>
            </a:extLst>
          </p:cNvPr>
          <p:cNvPicPr>
            <a:picLocks noChangeAspect="1"/>
          </p:cNvPicPr>
          <p:nvPr/>
        </p:nvPicPr>
        <p:blipFill>
          <a:blip r:embed="rId2"/>
          <a:stretch>
            <a:fillRect/>
          </a:stretch>
        </p:blipFill>
        <p:spPr>
          <a:xfrm>
            <a:off x="0" y="869022"/>
            <a:ext cx="9144000" cy="5119955"/>
          </a:xfrm>
          <a:prstGeom prst="rect">
            <a:avLst/>
          </a:prstGeom>
        </p:spPr>
      </p:pic>
    </p:spTree>
    <p:extLst>
      <p:ext uri="{BB962C8B-B14F-4D97-AF65-F5344CB8AC3E}">
        <p14:creationId xmlns:p14="http://schemas.microsoft.com/office/powerpoint/2010/main" val="1294464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3303C7-91AE-A04E-B9BA-1A851FB16869}"/>
              </a:ext>
            </a:extLst>
          </p:cNvPr>
          <p:cNvPicPr>
            <a:picLocks noChangeAspect="1"/>
          </p:cNvPicPr>
          <p:nvPr/>
        </p:nvPicPr>
        <p:blipFill>
          <a:blip r:embed="rId2"/>
          <a:stretch>
            <a:fillRect/>
          </a:stretch>
        </p:blipFill>
        <p:spPr>
          <a:xfrm>
            <a:off x="0" y="887569"/>
            <a:ext cx="9144000" cy="5082862"/>
          </a:xfrm>
          <a:prstGeom prst="rect">
            <a:avLst/>
          </a:prstGeom>
        </p:spPr>
      </p:pic>
    </p:spTree>
    <p:extLst>
      <p:ext uri="{BB962C8B-B14F-4D97-AF65-F5344CB8AC3E}">
        <p14:creationId xmlns:p14="http://schemas.microsoft.com/office/powerpoint/2010/main" val="3882796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152DFC-5ED5-AB4A-8D2F-28F9DE235344}"/>
              </a:ext>
            </a:extLst>
          </p:cNvPr>
          <p:cNvPicPr>
            <a:picLocks noChangeAspect="1"/>
          </p:cNvPicPr>
          <p:nvPr/>
        </p:nvPicPr>
        <p:blipFill>
          <a:blip r:embed="rId2"/>
          <a:stretch>
            <a:fillRect/>
          </a:stretch>
        </p:blipFill>
        <p:spPr>
          <a:xfrm>
            <a:off x="0" y="869022"/>
            <a:ext cx="9144000" cy="5119955"/>
          </a:xfrm>
          <a:prstGeom prst="rect">
            <a:avLst/>
          </a:prstGeom>
        </p:spPr>
      </p:pic>
    </p:spTree>
    <p:extLst>
      <p:ext uri="{BB962C8B-B14F-4D97-AF65-F5344CB8AC3E}">
        <p14:creationId xmlns:p14="http://schemas.microsoft.com/office/powerpoint/2010/main" val="1791763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sp>
        <p:nvSpPr>
          <p:cNvPr id="248" name="Google Shape;248;p13"/>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C0C0C"/>
              </a:buClr>
              <a:buSzPts val="4400"/>
              <a:buFont typeface="Georgia"/>
              <a:buNone/>
            </a:pPr>
            <a:r>
              <a:rPr lang="en-US" b="1">
                <a:latin typeface="Georgia"/>
                <a:ea typeface="Georgia"/>
                <a:cs typeface="Georgia"/>
                <a:sym typeface="Georgia"/>
              </a:rPr>
              <a:t>IDENTIFICATION… AND BEYOND!</a:t>
            </a:r>
            <a:endParaRPr/>
          </a:p>
        </p:txBody>
      </p:sp>
      <p:grpSp>
        <p:nvGrpSpPr>
          <p:cNvPr id="249" name="Google Shape;249;p13"/>
          <p:cNvGrpSpPr/>
          <p:nvPr/>
        </p:nvGrpSpPr>
        <p:grpSpPr>
          <a:xfrm>
            <a:off x="768350" y="2509302"/>
            <a:ext cx="7289800" cy="3576119"/>
            <a:chOff x="0" y="223302"/>
            <a:chExt cx="7289800" cy="3576119"/>
          </a:xfrm>
        </p:grpSpPr>
        <p:sp>
          <p:nvSpPr>
            <p:cNvPr id="250" name="Google Shape;250;p13"/>
            <p:cNvSpPr/>
            <p:nvPr/>
          </p:nvSpPr>
          <p:spPr>
            <a:xfrm>
              <a:off x="0" y="223302"/>
              <a:ext cx="7289800" cy="1147879"/>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3"/>
            <p:cNvSpPr txBox="1"/>
            <p:nvPr/>
          </p:nvSpPr>
          <p:spPr>
            <a:xfrm>
              <a:off x="56035" y="279337"/>
              <a:ext cx="7177730" cy="1035809"/>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a:solidFill>
                    <a:schemeClr val="lt1"/>
                  </a:solidFill>
                  <a:latin typeface="Twentieth Century"/>
                  <a:ea typeface="Twentieth Century"/>
                  <a:cs typeface="Twentieth Century"/>
                  <a:sym typeface="Twentieth Century"/>
                </a:rPr>
                <a:t>Gifted identification is </a:t>
              </a:r>
              <a:r>
                <a:rPr lang="en-US" sz="2300" b="0" i="0" u="sng" strike="noStrike" cap="none">
                  <a:solidFill>
                    <a:schemeClr val="lt1"/>
                  </a:solidFill>
                  <a:latin typeface="Twentieth Century"/>
                  <a:ea typeface="Twentieth Century"/>
                  <a:cs typeface="Twentieth Century"/>
                  <a:sym typeface="Twentieth Century"/>
                </a:rPr>
                <a:t>not</a:t>
              </a:r>
              <a:r>
                <a:rPr lang="en-US" sz="2300" b="0" i="0" u="none" strike="noStrike" cap="none">
                  <a:solidFill>
                    <a:schemeClr val="lt1"/>
                  </a:solidFill>
                  <a:latin typeface="Twentieth Century"/>
                  <a:ea typeface="Twentieth Century"/>
                  <a:cs typeface="Twentieth Century"/>
                  <a:sym typeface="Twentieth Century"/>
                </a:rPr>
                <a:t> the final goal of this program.  </a:t>
              </a:r>
              <a:endParaRPr/>
            </a:p>
          </p:txBody>
        </p:sp>
        <p:sp>
          <p:nvSpPr>
            <p:cNvPr id="252" name="Google Shape;252;p13"/>
            <p:cNvSpPr/>
            <p:nvPr/>
          </p:nvSpPr>
          <p:spPr>
            <a:xfrm>
              <a:off x="0" y="1437422"/>
              <a:ext cx="7289800" cy="1147879"/>
            </a:xfrm>
            <a:prstGeom prst="roundRect">
              <a:avLst>
                <a:gd name="adj" fmla="val 16667"/>
              </a:avLst>
            </a:prstGeom>
            <a:solidFill>
              <a:srgbClr val="AD6D49"/>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3"/>
            <p:cNvSpPr txBox="1"/>
            <p:nvPr/>
          </p:nvSpPr>
          <p:spPr>
            <a:xfrm>
              <a:off x="56035" y="1493457"/>
              <a:ext cx="7177730" cy="1035809"/>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a:solidFill>
                    <a:schemeClr val="lt1"/>
                  </a:solidFill>
                  <a:latin typeface="Twentieth Century"/>
                  <a:ea typeface="Twentieth Century"/>
                  <a:cs typeface="Twentieth Century"/>
                  <a:sym typeface="Twentieth Century"/>
                </a:rPr>
                <a:t>Identification is the tool that allows teachers and schools to make instructional and programming decisions to best meet the academic and social-emotional needs of students.  </a:t>
              </a:r>
              <a:endParaRPr/>
            </a:p>
          </p:txBody>
        </p:sp>
        <p:sp>
          <p:nvSpPr>
            <p:cNvPr id="254" name="Google Shape;254;p13"/>
            <p:cNvSpPr/>
            <p:nvPr/>
          </p:nvSpPr>
          <p:spPr>
            <a:xfrm>
              <a:off x="0" y="2651542"/>
              <a:ext cx="7289800" cy="1147879"/>
            </a:xfrm>
            <a:prstGeom prst="roundRect">
              <a:avLst>
                <a:gd name="adj" fmla="val 16667"/>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txBox="1"/>
            <p:nvPr/>
          </p:nvSpPr>
          <p:spPr>
            <a:xfrm>
              <a:off x="56035" y="2707577"/>
              <a:ext cx="7177730" cy="1035809"/>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a:solidFill>
                    <a:schemeClr val="lt1"/>
                  </a:solidFill>
                  <a:latin typeface="Twentieth Century"/>
                  <a:ea typeface="Twentieth Century"/>
                  <a:cs typeface="Twentieth Century"/>
                  <a:sym typeface="Twentieth Century"/>
                </a:rPr>
                <a:t>The identification process has little value without appropriate clustering and differentiated instruction to follow.</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cxnSp>
        <p:nvCxnSpPr>
          <p:cNvPr id="260" name="Google Shape;260;p14"/>
          <p:cNvCxnSpPr/>
          <p:nvPr/>
        </p:nvCxnSpPr>
        <p:spPr>
          <a:xfrm rot="10800000">
            <a:off x="571500" y="826324"/>
            <a:ext cx="0" cy="914400"/>
          </a:xfrm>
          <a:prstGeom prst="straightConnector1">
            <a:avLst/>
          </a:prstGeom>
          <a:noFill/>
          <a:ln w="19050" cap="flat" cmpd="sng">
            <a:solidFill>
              <a:schemeClr val="accent1"/>
            </a:solidFill>
            <a:prstDash val="solid"/>
            <a:round/>
            <a:headEnd type="none" w="sm" len="sm"/>
            <a:tailEnd type="none" w="sm" len="sm"/>
          </a:ln>
        </p:spPr>
      </p:cxnSp>
      <p:sp>
        <p:nvSpPr>
          <p:cNvPr id="261" name="Google Shape;261;p14"/>
          <p:cNvSpPr/>
          <p:nvPr/>
        </p:nvSpPr>
        <p:spPr>
          <a:xfrm>
            <a:off x="0" y="0"/>
            <a:ext cx="9141714" cy="457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62" name="Google Shape;262;p14"/>
          <p:cNvSpPr/>
          <p:nvPr/>
        </p:nvSpPr>
        <p:spPr>
          <a:xfrm>
            <a:off x="0" y="4571998"/>
            <a:ext cx="9141714" cy="228554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63" name="Google Shape;263;p14"/>
          <p:cNvSpPr txBox="1">
            <a:spLocks noGrp="1"/>
          </p:cNvSpPr>
          <p:nvPr>
            <p:ph type="title" idx="4294967295"/>
          </p:nvPr>
        </p:nvSpPr>
        <p:spPr>
          <a:xfrm>
            <a:off x="768096" y="4911819"/>
            <a:ext cx="729005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5000"/>
              <a:buFont typeface="Twentieth Century"/>
              <a:buNone/>
            </a:pPr>
            <a:r>
              <a:rPr lang="en-US" sz="5000" b="1">
                <a:solidFill>
                  <a:srgbClr val="FFFFFF"/>
                </a:solidFill>
              </a:rPr>
              <a:t>GATE PROGRAM OPTIONS</a:t>
            </a:r>
            <a:endParaRPr/>
          </a:p>
        </p:txBody>
      </p:sp>
      <p:sp>
        <p:nvSpPr>
          <p:cNvPr id="264" name="Google Shape;264;p14"/>
          <p:cNvSpPr txBox="1">
            <a:spLocks noGrp="1"/>
          </p:cNvSpPr>
          <p:nvPr>
            <p:ph type="body" idx="4294967295"/>
          </p:nvPr>
        </p:nvSpPr>
        <p:spPr>
          <a:xfrm>
            <a:off x="768095" y="643467"/>
            <a:ext cx="4924781" cy="3606798"/>
          </a:xfrm>
          <a:prstGeom prst="rect">
            <a:avLst/>
          </a:prstGeom>
          <a:noFill/>
          <a:ln>
            <a:noFill/>
          </a:ln>
        </p:spPr>
        <p:txBody>
          <a:bodyPr spcFirstLastPara="1" wrap="square" lIns="45700" tIns="45700" rIns="45700" bIns="45700" anchor="ctr" anchorCtr="0">
            <a:normAutofit/>
          </a:bodyPr>
          <a:lstStyle/>
          <a:p>
            <a:pPr marL="0" lvl="0" indent="0" algn="l" rtl="0">
              <a:lnSpc>
                <a:spcPct val="90000"/>
              </a:lnSpc>
              <a:spcBef>
                <a:spcPts val="0"/>
              </a:spcBef>
              <a:spcAft>
                <a:spcPts val="0"/>
              </a:spcAft>
              <a:buSzPts val="2000"/>
              <a:buNone/>
            </a:pPr>
            <a:r>
              <a:rPr lang="en-US" dirty="0"/>
              <a:t>Cluster model in resident schools</a:t>
            </a:r>
            <a:endParaRPr dirty="0"/>
          </a:p>
          <a:p>
            <a:pPr marL="0" lvl="0" indent="0" algn="l" rtl="0">
              <a:lnSpc>
                <a:spcPct val="90000"/>
              </a:lnSpc>
              <a:spcBef>
                <a:spcPts val="1400"/>
              </a:spcBef>
              <a:spcAft>
                <a:spcPts val="0"/>
              </a:spcAft>
              <a:buSzPts val="2000"/>
              <a:buNone/>
            </a:pPr>
            <a:r>
              <a:rPr lang="en-US" dirty="0"/>
              <a:t>**Schools for Advanced Studies (SAS)**</a:t>
            </a:r>
            <a:endParaRPr dirty="0"/>
          </a:p>
          <a:p>
            <a:pPr marL="0" lvl="0" indent="0" algn="l" rtl="0">
              <a:lnSpc>
                <a:spcPct val="90000"/>
              </a:lnSpc>
              <a:spcBef>
                <a:spcPts val="1400"/>
              </a:spcBef>
              <a:spcAft>
                <a:spcPts val="0"/>
              </a:spcAft>
              <a:buSzPts val="2000"/>
              <a:buNone/>
            </a:pPr>
            <a:r>
              <a:rPr lang="en-US" dirty="0"/>
              <a:t>Gifted Magnets</a:t>
            </a:r>
            <a:endParaRPr dirty="0"/>
          </a:p>
          <a:p>
            <a:pPr marL="0" lvl="0" indent="0" algn="l" rtl="0">
              <a:lnSpc>
                <a:spcPct val="90000"/>
              </a:lnSpc>
              <a:spcBef>
                <a:spcPts val="1400"/>
              </a:spcBef>
              <a:spcAft>
                <a:spcPts val="0"/>
              </a:spcAft>
              <a:buSzPts val="2000"/>
              <a:buNone/>
            </a:pPr>
            <a:r>
              <a:rPr lang="en-US" dirty="0"/>
              <a:t>Highly Gifted Magnets</a:t>
            </a:r>
            <a:endParaRPr dirty="0"/>
          </a:p>
          <a:p>
            <a:pPr marL="0" lvl="0" indent="0" algn="l" rtl="0">
              <a:lnSpc>
                <a:spcPct val="90000"/>
              </a:lnSpc>
              <a:spcBef>
                <a:spcPts val="1400"/>
              </a:spcBef>
              <a:spcAft>
                <a:spcPts val="0"/>
              </a:spcAft>
              <a:buSzPts val="2000"/>
              <a:buNone/>
            </a:pPr>
            <a:r>
              <a:rPr lang="en-US" dirty="0"/>
              <a:t>Conservatory of Fine Arts</a:t>
            </a:r>
            <a:endParaRPr dirty="0"/>
          </a:p>
          <a:p>
            <a:pPr marL="0" lvl="0" indent="0" algn="l" rtl="0">
              <a:lnSpc>
                <a:spcPct val="90000"/>
              </a:lnSpc>
              <a:spcBef>
                <a:spcPts val="1400"/>
              </a:spcBef>
              <a:spcAft>
                <a:spcPts val="0"/>
              </a:spcAft>
              <a:buSzPts val="2000"/>
              <a:buNone/>
            </a:pPr>
            <a:r>
              <a:rPr lang="en-US" dirty="0"/>
              <a:t>Honors and Advanced Placement (AP) courses (middle and senior high school)</a:t>
            </a:r>
            <a:endParaRPr dirty="0"/>
          </a:p>
        </p:txBody>
      </p:sp>
      <p:pic>
        <p:nvPicPr>
          <p:cNvPr id="265" name="Google Shape;265;p14"/>
          <p:cNvPicPr preferRelativeResize="0"/>
          <p:nvPr/>
        </p:nvPicPr>
        <p:blipFill rotWithShape="1">
          <a:blip r:embed="rId3">
            <a:alphaModFix/>
          </a:blip>
          <a:srcRect/>
          <a:stretch/>
        </p:blipFill>
        <p:spPr>
          <a:xfrm>
            <a:off x="5692884" y="1258610"/>
            <a:ext cx="2680734" cy="1789390"/>
          </a:xfrm>
          <a:prstGeom prst="rect">
            <a:avLst/>
          </a:prstGeom>
          <a:noFill/>
          <a:ln>
            <a:noFill/>
          </a:ln>
        </p:spPr>
      </p:pic>
      <p:cxnSp>
        <p:nvCxnSpPr>
          <p:cNvPr id="266" name="Google Shape;266;p14"/>
          <p:cNvCxnSpPr/>
          <p:nvPr/>
        </p:nvCxnSpPr>
        <p:spPr>
          <a:xfrm rot="10800000">
            <a:off x="571500" y="5204427"/>
            <a:ext cx="0" cy="914400"/>
          </a:xfrm>
          <a:prstGeom prst="straightConnector1">
            <a:avLst/>
          </a:prstGeom>
          <a:noFill/>
          <a:ln w="19050" cap="flat" cmpd="sng">
            <a:solidFill>
              <a:srgbClr val="FFFFFF"/>
            </a:solidFill>
            <a:prstDash val="solid"/>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0"/>
        <p:cNvGrpSpPr/>
        <p:nvPr/>
      </p:nvGrpSpPr>
      <p:grpSpPr>
        <a:xfrm>
          <a:off x="0" y="0"/>
          <a:ext cx="0" cy="0"/>
          <a:chOff x="0" y="0"/>
          <a:chExt cx="0" cy="0"/>
        </a:xfrm>
      </p:grpSpPr>
      <p:sp>
        <p:nvSpPr>
          <p:cNvPr id="271" name="Google Shape;271;p15"/>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72" name="Google Shape;272;p15"/>
          <p:cNvSpPr txBox="1">
            <a:spLocks noGrp="1"/>
          </p:cNvSpPr>
          <p:nvPr>
            <p:ph type="title"/>
          </p:nvPr>
        </p:nvSpPr>
        <p:spPr>
          <a:xfrm>
            <a:off x="482601" y="643467"/>
            <a:ext cx="2561709"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100"/>
              <a:buFont typeface="Georgia"/>
              <a:buNone/>
            </a:pPr>
            <a:r>
              <a:rPr lang="en-US" sz="3100" b="1" dirty="0">
                <a:solidFill>
                  <a:srgbClr val="FFFFFF"/>
                </a:solidFill>
                <a:latin typeface="Georgia"/>
                <a:ea typeface="Georgia"/>
                <a:cs typeface="Georgia"/>
                <a:sym typeface="Georgia"/>
              </a:rPr>
              <a:t>SCHOOL GATE/SAS PROGRAM</a:t>
            </a:r>
            <a:endParaRPr dirty="0"/>
          </a:p>
        </p:txBody>
      </p:sp>
      <p:grpSp>
        <p:nvGrpSpPr>
          <p:cNvPr id="273" name="Google Shape;273;p15"/>
          <p:cNvGrpSpPr/>
          <p:nvPr/>
        </p:nvGrpSpPr>
        <p:grpSpPr>
          <a:xfrm>
            <a:off x="4202906" y="1001092"/>
            <a:ext cx="4231481" cy="4827241"/>
            <a:chOff x="0" y="47004"/>
            <a:chExt cx="4231481" cy="4827241"/>
          </a:xfrm>
        </p:grpSpPr>
        <p:sp>
          <p:nvSpPr>
            <p:cNvPr id="274" name="Google Shape;274;p15"/>
            <p:cNvSpPr/>
            <p:nvPr/>
          </p:nvSpPr>
          <p:spPr>
            <a:xfrm>
              <a:off x="0" y="47004"/>
              <a:ext cx="4231481" cy="1157130"/>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txBox="1"/>
            <p:nvPr/>
          </p:nvSpPr>
          <p:spPr>
            <a:xfrm>
              <a:off x="56486" y="103490"/>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3600" b="0" i="0" u="none" strike="noStrike" cap="none" dirty="0">
                  <a:solidFill>
                    <a:schemeClr val="lt1"/>
                  </a:solidFill>
                  <a:latin typeface="Twentieth Century"/>
                  <a:ea typeface="Twentieth Century"/>
                  <a:cs typeface="Twentieth Century"/>
                  <a:sym typeface="Twentieth Century"/>
                </a:rPr>
                <a:t>Creative Thinking</a:t>
              </a:r>
              <a:endParaRPr sz="3600" dirty="0"/>
            </a:p>
          </p:txBody>
        </p:sp>
        <p:sp>
          <p:nvSpPr>
            <p:cNvPr id="276" name="Google Shape;276;p15"/>
            <p:cNvSpPr/>
            <p:nvPr/>
          </p:nvSpPr>
          <p:spPr>
            <a:xfrm>
              <a:off x="0" y="1270375"/>
              <a:ext cx="4231481" cy="1157130"/>
            </a:xfrm>
            <a:prstGeom prst="roundRect">
              <a:avLst>
                <a:gd name="adj" fmla="val 16667"/>
              </a:avLst>
            </a:prstGeom>
            <a:solidFill>
              <a:srgbClr val="BF845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txBox="1"/>
            <p:nvPr/>
          </p:nvSpPr>
          <p:spPr>
            <a:xfrm>
              <a:off x="56486" y="132686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Focus upon important details.</a:t>
              </a:r>
              <a:endParaRPr dirty="0"/>
            </a:p>
          </p:txBody>
        </p:sp>
        <p:sp>
          <p:nvSpPr>
            <p:cNvPr id="278" name="Google Shape;278;p15"/>
            <p:cNvSpPr/>
            <p:nvPr/>
          </p:nvSpPr>
          <p:spPr>
            <a:xfrm>
              <a:off x="0" y="2493745"/>
              <a:ext cx="4231481" cy="1157130"/>
            </a:xfrm>
            <a:prstGeom prst="roundRect">
              <a:avLst>
                <a:gd name="adj" fmla="val 16667"/>
              </a:avLst>
            </a:prstGeom>
            <a:solidFill>
              <a:srgbClr val="905B4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txBox="1"/>
            <p:nvPr/>
          </p:nvSpPr>
          <p:spPr>
            <a:xfrm>
              <a:off x="56486" y="255023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Repeat, adapt, improve, modify activities; ideas, concepts, and products.</a:t>
              </a:r>
              <a:endParaRPr dirty="0"/>
            </a:p>
          </p:txBody>
        </p:sp>
        <p:sp>
          <p:nvSpPr>
            <p:cNvPr id="280" name="Google Shape;280;p15"/>
            <p:cNvSpPr/>
            <p:nvPr/>
          </p:nvSpPr>
          <p:spPr>
            <a:xfrm>
              <a:off x="0" y="3717115"/>
              <a:ext cx="4231481" cy="1157130"/>
            </a:xfrm>
            <a:prstGeom prst="roundRect">
              <a:avLst>
                <a:gd name="adj" fmla="val 16667"/>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txBox="1"/>
            <p:nvPr/>
          </p:nvSpPr>
          <p:spPr>
            <a:xfrm>
              <a:off x="56486" y="377360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Demonstrate creativity unique to the individual when doing an assignment.</a:t>
              </a:r>
              <a:endParaRPr dirty="0"/>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5"/>
          <p:cNvSpPr/>
          <p:nvPr/>
        </p:nvSpPr>
        <p:spPr>
          <a:xfrm>
            <a:off x="0" y="0"/>
            <a:ext cx="3486149"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272" name="Google Shape;272;p15"/>
          <p:cNvSpPr txBox="1">
            <a:spLocks noGrp="1"/>
          </p:cNvSpPr>
          <p:nvPr>
            <p:ph type="title"/>
          </p:nvPr>
        </p:nvSpPr>
        <p:spPr>
          <a:xfrm>
            <a:off x="482601" y="643467"/>
            <a:ext cx="2561709" cy="557106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3100"/>
              <a:buFont typeface="Georgia"/>
              <a:buNone/>
            </a:pPr>
            <a:r>
              <a:rPr lang="en-US" sz="3100" b="1" dirty="0">
                <a:solidFill>
                  <a:srgbClr val="FFFFFF"/>
                </a:solidFill>
                <a:latin typeface="Georgia"/>
                <a:ea typeface="Georgia"/>
                <a:cs typeface="Georgia"/>
                <a:sym typeface="Georgia"/>
              </a:rPr>
              <a:t>SCHOOL GATE/SAS PROGRAM</a:t>
            </a:r>
            <a:endParaRPr dirty="0"/>
          </a:p>
        </p:txBody>
      </p:sp>
      <p:grpSp>
        <p:nvGrpSpPr>
          <p:cNvPr id="273" name="Google Shape;273;p15"/>
          <p:cNvGrpSpPr/>
          <p:nvPr/>
        </p:nvGrpSpPr>
        <p:grpSpPr>
          <a:xfrm>
            <a:off x="4202906" y="1001092"/>
            <a:ext cx="4231481" cy="4827241"/>
            <a:chOff x="0" y="47004"/>
            <a:chExt cx="4231481" cy="4827241"/>
          </a:xfrm>
        </p:grpSpPr>
        <p:sp>
          <p:nvSpPr>
            <p:cNvPr id="274" name="Google Shape;274;p15"/>
            <p:cNvSpPr/>
            <p:nvPr/>
          </p:nvSpPr>
          <p:spPr>
            <a:xfrm>
              <a:off x="0" y="47004"/>
              <a:ext cx="4231481" cy="1157130"/>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txBox="1"/>
            <p:nvPr/>
          </p:nvSpPr>
          <p:spPr>
            <a:xfrm>
              <a:off x="56486" y="103490"/>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3600" b="0" i="0" u="none" strike="noStrike" cap="none" dirty="0">
                  <a:solidFill>
                    <a:schemeClr val="lt1"/>
                  </a:solidFill>
                  <a:latin typeface="Twentieth Century"/>
                  <a:ea typeface="Twentieth Century"/>
                  <a:cs typeface="Twentieth Century"/>
                  <a:sym typeface="Twentieth Century"/>
                </a:rPr>
                <a:t>Critical Thinking</a:t>
              </a:r>
              <a:endParaRPr sz="3600" dirty="0"/>
            </a:p>
          </p:txBody>
        </p:sp>
        <p:sp>
          <p:nvSpPr>
            <p:cNvPr id="276" name="Google Shape;276;p15"/>
            <p:cNvSpPr/>
            <p:nvPr/>
          </p:nvSpPr>
          <p:spPr>
            <a:xfrm>
              <a:off x="0" y="1270375"/>
              <a:ext cx="4231481" cy="1157130"/>
            </a:xfrm>
            <a:prstGeom prst="roundRect">
              <a:avLst>
                <a:gd name="adj" fmla="val 16667"/>
              </a:avLst>
            </a:prstGeom>
            <a:solidFill>
              <a:srgbClr val="BF845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txBox="1"/>
            <p:nvPr/>
          </p:nvSpPr>
          <p:spPr>
            <a:xfrm>
              <a:off x="56486" y="132686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Investigates problems, issues, facts, and concepts.</a:t>
              </a:r>
              <a:endParaRPr dirty="0"/>
            </a:p>
          </p:txBody>
        </p:sp>
        <p:sp>
          <p:nvSpPr>
            <p:cNvPr id="278" name="Google Shape;278;p15"/>
            <p:cNvSpPr/>
            <p:nvPr/>
          </p:nvSpPr>
          <p:spPr>
            <a:xfrm>
              <a:off x="0" y="2493745"/>
              <a:ext cx="4231481" cy="1157130"/>
            </a:xfrm>
            <a:prstGeom prst="roundRect">
              <a:avLst>
                <a:gd name="adj" fmla="val 16667"/>
              </a:avLst>
            </a:prstGeom>
            <a:solidFill>
              <a:srgbClr val="905B4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txBox="1"/>
            <p:nvPr/>
          </p:nvSpPr>
          <p:spPr>
            <a:xfrm>
              <a:off x="56486" y="255023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Determine validity of various sources from print, media, and technology.</a:t>
              </a:r>
              <a:endParaRPr dirty="0"/>
            </a:p>
          </p:txBody>
        </p:sp>
        <p:sp>
          <p:nvSpPr>
            <p:cNvPr id="280" name="Google Shape;280;p15"/>
            <p:cNvSpPr/>
            <p:nvPr/>
          </p:nvSpPr>
          <p:spPr>
            <a:xfrm>
              <a:off x="0" y="3717115"/>
              <a:ext cx="4231481" cy="1157130"/>
            </a:xfrm>
            <a:prstGeom prst="roundRect">
              <a:avLst>
                <a:gd name="adj" fmla="val 16667"/>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txBox="1"/>
            <p:nvPr/>
          </p:nvSpPr>
          <p:spPr>
            <a:xfrm>
              <a:off x="56486" y="3773601"/>
              <a:ext cx="4118509" cy="1044158"/>
            </a:xfrm>
            <a:prstGeom prst="rect">
              <a:avLst/>
            </a:prstGeom>
            <a:noFill/>
            <a:ln>
              <a:noFill/>
            </a:ln>
          </p:spPr>
          <p:txBody>
            <a:bodyPr spcFirstLastPara="1" wrap="square" lIns="87625" tIns="87625" rIns="87625" bIns="87625" anchor="ctr" anchorCtr="0">
              <a:noAutofit/>
            </a:bodyPr>
            <a:lstStyle/>
            <a:p>
              <a:pPr marL="0" marR="0" lvl="0" indent="0" algn="l" rtl="0">
                <a:lnSpc>
                  <a:spcPct val="90000"/>
                </a:lnSpc>
                <a:spcBef>
                  <a:spcPts val="0"/>
                </a:spcBef>
                <a:spcAft>
                  <a:spcPts val="0"/>
                </a:spcAft>
                <a:buClr>
                  <a:schemeClr val="lt1"/>
                </a:buClr>
                <a:buSzPts val="2300"/>
                <a:buFont typeface="Twentieth Century"/>
                <a:buNone/>
              </a:pPr>
              <a:r>
                <a:rPr lang="en-US" sz="2300" b="0" i="0" u="none" strike="noStrike" cap="none" dirty="0">
                  <a:solidFill>
                    <a:schemeClr val="lt1"/>
                  </a:solidFill>
                  <a:latin typeface="Twentieth Century"/>
                  <a:ea typeface="Twentieth Century"/>
                  <a:cs typeface="Twentieth Century"/>
                  <a:sym typeface="Twentieth Century"/>
                </a:rPr>
                <a:t>Interpret information.</a:t>
              </a:r>
              <a:endParaRPr dirty="0"/>
            </a:p>
          </p:txBody>
        </p:sp>
      </p:grpSp>
    </p:spTree>
    <p:extLst>
      <p:ext uri="{BB962C8B-B14F-4D97-AF65-F5344CB8AC3E}">
        <p14:creationId xmlns:p14="http://schemas.microsoft.com/office/powerpoint/2010/main" val="647423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5"/>
        <p:cNvGrpSpPr/>
        <p:nvPr/>
      </p:nvGrpSpPr>
      <p:grpSpPr>
        <a:xfrm>
          <a:off x="0" y="0"/>
          <a:ext cx="0" cy="0"/>
          <a:chOff x="0" y="0"/>
          <a:chExt cx="0" cy="0"/>
        </a:xfrm>
      </p:grpSpPr>
      <p:sp>
        <p:nvSpPr>
          <p:cNvPr id="286" name="Google Shape;286;p16"/>
          <p:cNvSpPr txBox="1">
            <a:spLocks noGrp="1"/>
          </p:cNvSpPr>
          <p:nvPr>
            <p:ph type="title" idx="4294967295"/>
          </p:nvPr>
        </p:nvSpPr>
        <p:spPr>
          <a:xfrm>
            <a:off x="371475" y="381000"/>
            <a:ext cx="8401050" cy="110648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rgbClr val="0C0C0C"/>
              </a:buClr>
              <a:buSzPts val="2400"/>
              <a:buFont typeface="Twentieth Century"/>
              <a:buNone/>
            </a:pPr>
            <a:r>
              <a:rPr lang="en-US" sz="2400" b="1"/>
              <a:t>NO MATTER WHAT PROGRAM, IT’S ALL ABOUT </a:t>
            </a:r>
            <a:r>
              <a:rPr lang="en-US" sz="2400" b="1" u="sng"/>
              <a:t>DIFFERENTIATION</a:t>
            </a:r>
            <a:r>
              <a:rPr lang="en-US" sz="2400" b="1"/>
              <a:t>: </a:t>
            </a:r>
            <a:br>
              <a:rPr lang="en-US" sz="2400" b="1"/>
            </a:br>
            <a:r>
              <a:rPr lang="en-US" sz="2400" b="1"/>
              <a:t>HOW IS THE CORE CURRICULUM MODIFIED TO MEET THE NEEDS OF GIFTED LEARNERS?</a:t>
            </a:r>
            <a:endParaRPr sz="2400" b="1"/>
          </a:p>
        </p:txBody>
      </p:sp>
      <p:sp>
        <p:nvSpPr>
          <p:cNvPr id="287" name="Google Shape;287;p16"/>
          <p:cNvSpPr txBox="1">
            <a:spLocks noGrp="1"/>
          </p:cNvSpPr>
          <p:nvPr>
            <p:ph type="body" idx="4294967295"/>
          </p:nvPr>
        </p:nvSpPr>
        <p:spPr>
          <a:xfrm>
            <a:off x="4267200" y="1487487"/>
            <a:ext cx="4114800" cy="5218113"/>
          </a:xfrm>
          <a:prstGeom prst="rect">
            <a:avLst/>
          </a:prstGeom>
          <a:noFill/>
          <a:ln>
            <a:noFill/>
          </a:ln>
        </p:spPr>
        <p:txBody>
          <a:bodyPr spcFirstLastPara="1" wrap="square" lIns="91425" tIns="45700" rIns="91425" bIns="45700" anchor="ctr" anchorCtr="0">
            <a:normAutofit fontScale="92500" lnSpcReduction="10000"/>
          </a:bodyPr>
          <a:lstStyle/>
          <a:p>
            <a:pPr marL="91440" lvl="0" indent="-46989" algn="l" rtl="0">
              <a:lnSpc>
                <a:spcPct val="90000"/>
              </a:lnSpc>
              <a:spcBef>
                <a:spcPts val="0"/>
              </a:spcBef>
              <a:spcAft>
                <a:spcPts val="0"/>
              </a:spcAft>
              <a:buSzPct val="100000"/>
              <a:buNone/>
            </a:pPr>
            <a:endParaRPr sz="1000" dirty="0"/>
          </a:p>
          <a:p>
            <a:pPr marL="0" lvl="0" indent="0" algn="l" rtl="0">
              <a:lnSpc>
                <a:spcPct val="90000"/>
              </a:lnSpc>
              <a:spcBef>
                <a:spcPts val="1400"/>
              </a:spcBef>
              <a:spcAft>
                <a:spcPts val="0"/>
              </a:spcAft>
              <a:buSzPct val="100000"/>
              <a:buNone/>
            </a:pPr>
            <a:r>
              <a:rPr lang="en-US" sz="2600" dirty="0"/>
              <a:t>Accelerated pacing</a:t>
            </a:r>
            <a:endParaRPr dirty="0"/>
          </a:p>
          <a:p>
            <a:pPr marL="0" lvl="0" indent="0" algn="l" rtl="0">
              <a:lnSpc>
                <a:spcPct val="90000"/>
              </a:lnSpc>
              <a:spcBef>
                <a:spcPts val="1400"/>
              </a:spcBef>
              <a:spcAft>
                <a:spcPts val="0"/>
              </a:spcAft>
              <a:buSzPct val="100000"/>
              <a:buNone/>
            </a:pPr>
            <a:r>
              <a:rPr lang="en-US" sz="2600" dirty="0"/>
              <a:t>Advanced content</a:t>
            </a:r>
            <a:endParaRPr dirty="0"/>
          </a:p>
          <a:p>
            <a:pPr marL="0" lvl="0" indent="0" algn="l" rtl="0">
              <a:lnSpc>
                <a:spcPct val="90000"/>
              </a:lnSpc>
              <a:spcBef>
                <a:spcPts val="1400"/>
              </a:spcBef>
              <a:spcAft>
                <a:spcPts val="0"/>
              </a:spcAft>
              <a:buSzPct val="100000"/>
              <a:buNone/>
            </a:pPr>
            <a:r>
              <a:rPr lang="en-US" sz="2600" dirty="0"/>
              <a:t>Depth, complexity, and novelty</a:t>
            </a:r>
            <a:endParaRPr dirty="0"/>
          </a:p>
          <a:p>
            <a:pPr marL="0" lvl="0" indent="0" algn="l" rtl="0">
              <a:lnSpc>
                <a:spcPct val="90000"/>
              </a:lnSpc>
              <a:spcBef>
                <a:spcPts val="1400"/>
              </a:spcBef>
              <a:spcAft>
                <a:spcPts val="0"/>
              </a:spcAft>
              <a:buSzPct val="100000"/>
              <a:buNone/>
            </a:pPr>
            <a:r>
              <a:rPr lang="en-US" sz="2600" dirty="0"/>
              <a:t>Above grade-level resources</a:t>
            </a:r>
            <a:endParaRPr dirty="0"/>
          </a:p>
          <a:p>
            <a:pPr marL="0" lvl="0" indent="0" algn="l" rtl="0">
              <a:lnSpc>
                <a:spcPct val="90000"/>
              </a:lnSpc>
              <a:spcBef>
                <a:spcPts val="1400"/>
              </a:spcBef>
              <a:spcAft>
                <a:spcPts val="0"/>
              </a:spcAft>
              <a:buSzPct val="100000"/>
              <a:buNone/>
            </a:pPr>
            <a:r>
              <a:rPr lang="en-US" sz="2600" dirty="0"/>
              <a:t>Tiered assignments</a:t>
            </a:r>
            <a:endParaRPr dirty="0"/>
          </a:p>
          <a:p>
            <a:pPr marL="0" lvl="0" indent="0" algn="l" rtl="0">
              <a:lnSpc>
                <a:spcPct val="90000"/>
              </a:lnSpc>
              <a:spcBef>
                <a:spcPts val="1400"/>
              </a:spcBef>
              <a:spcAft>
                <a:spcPts val="0"/>
              </a:spcAft>
              <a:buSzPct val="100000"/>
              <a:buNone/>
            </a:pPr>
            <a:r>
              <a:rPr lang="en-US" sz="2600" dirty="0"/>
              <a:t>Learning/interest centers</a:t>
            </a:r>
            <a:endParaRPr dirty="0"/>
          </a:p>
          <a:p>
            <a:pPr marL="0" lvl="0" indent="0" algn="l" rtl="0">
              <a:lnSpc>
                <a:spcPct val="90000"/>
              </a:lnSpc>
              <a:spcBef>
                <a:spcPts val="1400"/>
              </a:spcBef>
              <a:spcAft>
                <a:spcPts val="0"/>
              </a:spcAft>
              <a:buSzPct val="100000"/>
              <a:buNone/>
            </a:pPr>
            <a:r>
              <a:rPr lang="en-US" sz="2600" dirty="0"/>
              <a:t>Independent study</a:t>
            </a:r>
            <a:endParaRPr dirty="0"/>
          </a:p>
          <a:p>
            <a:pPr marL="0" lvl="0" indent="0" algn="l" rtl="0">
              <a:lnSpc>
                <a:spcPct val="90000"/>
              </a:lnSpc>
              <a:spcBef>
                <a:spcPts val="1400"/>
              </a:spcBef>
              <a:spcAft>
                <a:spcPts val="0"/>
              </a:spcAft>
              <a:buSzPct val="100000"/>
              <a:buNone/>
            </a:pPr>
            <a:r>
              <a:rPr lang="en-US" sz="2600" dirty="0"/>
              <a:t>Flexible grouping</a:t>
            </a:r>
            <a:endParaRPr dirty="0"/>
          </a:p>
          <a:p>
            <a:pPr marL="0" lvl="0" indent="0" algn="l" rtl="0">
              <a:lnSpc>
                <a:spcPct val="90000"/>
              </a:lnSpc>
              <a:spcBef>
                <a:spcPts val="1400"/>
              </a:spcBef>
              <a:spcAft>
                <a:spcPts val="0"/>
              </a:spcAft>
              <a:buSzPct val="100000"/>
              <a:buNone/>
            </a:pPr>
            <a:r>
              <a:rPr lang="en-US" sz="2600" dirty="0"/>
              <a:t>High level questioning</a:t>
            </a:r>
            <a:endParaRPr dirty="0"/>
          </a:p>
          <a:p>
            <a:pPr marL="0" lvl="0" indent="0" algn="l" rtl="0">
              <a:lnSpc>
                <a:spcPct val="90000"/>
              </a:lnSpc>
              <a:spcBef>
                <a:spcPts val="1400"/>
              </a:spcBef>
              <a:spcAft>
                <a:spcPts val="0"/>
              </a:spcAft>
              <a:buSzPct val="100000"/>
              <a:buNone/>
            </a:pPr>
            <a:r>
              <a:rPr lang="en-US" sz="2600" dirty="0"/>
              <a:t>“Think Like a Disciplinarian” </a:t>
            </a:r>
            <a:endParaRPr dirty="0"/>
          </a:p>
          <a:p>
            <a:pPr marL="91440" lvl="0" indent="-46989" algn="l" rtl="0">
              <a:lnSpc>
                <a:spcPct val="90000"/>
              </a:lnSpc>
              <a:spcBef>
                <a:spcPts val="1400"/>
              </a:spcBef>
              <a:spcAft>
                <a:spcPts val="0"/>
              </a:spcAft>
              <a:buSzPct val="100000"/>
              <a:buNone/>
            </a:pPr>
            <a:endParaRPr sz="1000" b="1" dirty="0"/>
          </a:p>
        </p:txBody>
      </p:sp>
      <p:pic>
        <p:nvPicPr>
          <p:cNvPr id="288" name="Google Shape;288;p16" descr="MP900426563[1]"/>
          <p:cNvPicPr preferRelativeResize="0"/>
          <p:nvPr/>
        </p:nvPicPr>
        <p:blipFill rotWithShape="1">
          <a:blip r:embed="rId3">
            <a:alphaModFix/>
          </a:blip>
          <a:srcRect r="3" b="10107"/>
          <a:stretch/>
        </p:blipFill>
        <p:spPr>
          <a:xfrm>
            <a:off x="550035" y="1895615"/>
            <a:ext cx="3411474" cy="306677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
        <p:nvSpPr>
          <p:cNvPr id="293" name="Google Shape;293;p17"/>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rgbClr val="0C0C0C"/>
              </a:buClr>
              <a:buSzPts val="3600"/>
              <a:buFont typeface="Georgia"/>
              <a:buNone/>
            </a:pPr>
            <a:r>
              <a:rPr lang="en-US" sz="3600" b="1">
                <a:latin typeface="Georgia"/>
                <a:ea typeface="Georgia"/>
                <a:cs typeface="Georgia"/>
                <a:sym typeface="Georgia"/>
              </a:rPr>
              <a:t>WHAT CAN A PARENT DO TO NURTURE GIFTEDNESS?</a:t>
            </a:r>
            <a:endParaRPr sz="3600" b="1">
              <a:latin typeface="Georgia"/>
              <a:ea typeface="Georgia"/>
              <a:cs typeface="Georgia"/>
              <a:sym typeface="Georgia"/>
            </a:endParaRPr>
          </a:p>
        </p:txBody>
      </p:sp>
      <p:grpSp>
        <p:nvGrpSpPr>
          <p:cNvPr id="294" name="Google Shape;294;p17"/>
          <p:cNvGrpSpPr/>
          <p:nvPr/>
        </p:nvGrpSpPr>
        <p:grpSpPr>
          <a:xfrm>
            <a:off x="1417320" y="2230849"/>
            <a:ext cx="6309359" cy="3943351"/>
            <a:chOff x="788670" y="2762"/>
            <a:chExt cx="6309359" cy="3943351"/>
          </a:xfrm>
        </p:grpSpPr>
        <p:sp>
          <p:nvSpPr>
            <p:cNvPr id="295" name="Google Shape;295;p17"/>
            <p:cNvSpPr/>
            <p:nvPr/>
          </p:nvSpPr>
          <p:spPr>
            <a:xfrm>
              <a:off x="788670" y="2762"/>
              <a:ext cx="1971674" cy="1183005"/>
            </a:xfrm>
            <a:prstGeom prst="rect">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7"/>
            <p:cNvSpPr txBox="1"/>
            <p:nvPr/>
          </p:nvSpPr>
          <p:spPr>
            <a:xfrm>
              <a:off x="788670" y="2762"/>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Read daily to/with your child; ask questions that require high-level thinking</a:t>
              </a:r>
              <a:endParaRPr sz="1300" b="0" i="0" u="none" strike="noStrike" cap="none">
                <a:solidFill>
                  <a:schemeClr val="lt1"/>
                </a:solidFill>
                <a:latin typeface="Twentieth Century"/>
                <a:ea typeface="Twentieth Century"/>
                <a:cs typeface="Twentieth Century"/>
                <a:sym typeface="Twentieth Century"/>
              </a:endParaRPr>
            </a:p>
          </p:txBody>
        </p:sp>
        <p:sp>
          <p:nvSpPr>
            <p:cNvPr id="297" name="Google Shape;297;p17"/>
            <p:cNvSpPr/>
            <p:nvPr/>
          </p:nvSpPr>
          <p:spPr>
            <a:xfrm>
              <a:off x="2957512" y="2762"/>
              <a:ext cx="1971674" cy="1183005"/>
            </a:xfrm>
            <a:prstGeom prst="rect">
              <a:avLst/>
            </a:prstGeom>
            <a:solidFill>
              <a:srgbClr val="D0A07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7"/>
            <p:cNvSpPr txBox="1"/>
            <p:nvPr/>
          </p:nvSpPr>
          <p:spPr>
            <a:xfrm>
              <a:off x="2957512" y="2762"/>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Take your child to get his/her own public library card; encourage self-selection of books in a variety of genres and content areas</a:t>
              </a:r>
              <a:endParaRPr/>
            </a:p>
          </p:txBody>
        </p:sp>
        <p:sp>
          <p:nvSpPr>
            <p:cNvPr id="299" name="Google Shape;299;p17"/>
            <p:cNvSpPr/>
            <p:nvPr/>
          </p:nvSpPr>
          <p:spPr>
            <a:xfrm>
              <a:off x="5126355" y="2762"/>
              <a:ext cx="1971674" cy="1183005"/>
            </a:xfrm>
            <a:prstGeom prst="rect">
              <a:avLst/>
            </a:prstGeom>
            <a:solidFill>
              <a:srgbClr val="C78F64"/>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7"/>
            <p:cNvSpPr txBox="1"/>
            <p:nvPr/>
          </p:nvSpPr>
          <p:spPr>
            <a:xfrm>
              <a:off x="5126355" y="2762"/>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For younger children, provide play materials that can be used in creative ways such as blocks, art supplies, or recycled materials</a:t>
              </a:r>
              <a:endParaRPr/>
            </a:p>
          </p:txBody>
        </p:sp>
        <p:sp>
          <p:nvSpPr>
            <p:cNvPr id="301" name="Google Shape;301;p17"/>
            <p:cNvSpPr/>
            <p:nvPr/>
          </p:nvSpPr>
          <p:spPr>
            <a:xfrm>
              <a:off x="788670" y="1382935"/>
              <a:ext cx="1971674" cy="1183005"/>
            </a:xfrm>
            <a:prstGeom prst="rect">
              <a:avLst/>
            </a:prstGeom>
            <a:solidFill>
              <a:srgbClr val="BB7E5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7"/>
            <p:cNvSpPr txBox="1"/>
            <p:nvPr/>
          </p:nvSpPr>
          <p:spPr>
            <a:xfrm>
              <a:off x="788670" y="1382935"/>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Take family trips to places of interest such as museums, aquariums, gardens, historical sites, and performances</a:t>
              </a:r>
              <a:endParaRPr/>
            </a:p>
          </p:txBody>
        </p:sp>
        <p:sp>
          <p:nvSpPr>
            <p:cNvPr id="303" name="Google Shape;303;p17"/>
            <p:cNvSpPr/>
            <p:nvPr/>
          </p:nvSpPr>
          <p:spPr>
            <a:xfrm>
              <a:off x="2957512" y="1382935"/>
              <a:ext cx="1971674" cy="1183005"/>
            </a:xfrm>
            <a:prstGeom prst="rect">
              <a:avLst/>
            </a:prstGeom>
            <a:solidFill>
              <a:srgbClr val="AD6D49"/>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7"/>
            <p:cNvSpPr txBox="1"/>
            <p:nvPr/>
          </p:nvSpPr>
          <p:spPr>
            <a:xfrm>
              <a:off x="2957512" y="1382935"/>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Monitor and limit TV viewing and video game playing; encourage activities that require critical thinking and problem solving</a:t>
              </a:r>
              <a:endParaRPr/>
            </a:p>
          </p:txBody>
        </p:sp>
        <p:sp>
          <p:nvSpPr>
            <p:cNvPr id="305" name="Google Shape;305;p17"/>
            <p:cNvSpPr/>
            <p:nvPr/>
          </p:nvSpPr>
          <p:spPr>
            <a:xfrm>
              <a:off x="5126355" y="1382935"/>
              <a:ext cx="1971674" cy="1183005"/>
            </a:xfrm>
            <a:prstGeom prst="rect">
              <a:avLst/>
            </a:prstGeom>
            <a:solidFill>
              <a:srgbClr val="976046"/>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7"/>
            <p:cNvSpPr txBox="1"/>
            <p:nvPr/>
          </p:nvSpPr>
          <p:spPr>
            <a:xfrm>
              <a:off x="5126355" y="1382935"/>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Provide some safe opportunities for ambiguity/frustration –struggling intellectually is an important part of learning</a:t>
              </a:r>
              <a:endParaRPr/>
            </a:p>
          </p:txBody>
        </p:sp>
        <p:sp>
          <p:nvSpPr>
            <p:cNvPr id="307" name="Google Shape;307;p17"/>
            <p:cNvSpPr/>
            <p:nvPr/>
          </p:nvSpPr>
          <p:spPr>
            <a:xfrm>
              <a:off x="788670" y="2763108"/>
              <a:ext cx="1971674" cy="1183005"/>
            </a:xfrm>
            <a:prstGeom prst="rect">
              <a:avLst/>
            </a:prstGeom>
            <a:solidFill>
              <a:srgbClr val="825440"/>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7"/>
            <p:cNvSpPr txBox="1"/>
            <p:nvPr/>
          </p:nvSpPr>
          <p:spPr>
            <a:xfrm>
              <a:off x="788670" y="2763108"/>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Practice research skills in areas of interest; model appropriate use of reference books and the internet to find answers to questions</a:t>
              </a:r>
              <a:endParaRPr/>
            </a:p>
          </p:txBody>
        </p:sp>
        <p:sp>
          <p:nvSpPr>
            <p:cNvPr id="309" name="Google Shape;309;p17"/>
            <p:cNvSpPr/>
            <p:nvPr/>
          </p:nvSpPr>
          <p:spPr>
            <a:xfrm>
              <a:off x="2957512" y="2763108"/>
              <a:ext cx="1971674" cy="1183005"/>
            </a:xfrm>
            <a:prstGeom prst="rect">
              <a:avLst/>
            </a:prstGeom>
            <a:solidFill>
              <a:srgbClr val="6E473A"/>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7"/>
            <p:cNvSpPr txBox="1"/>
            <p:nvPr/>
          </p:nvSpPr>
          <p:spPr>
            <a:xfrm>
              <a:off x="2957512" y="2763108"/>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Encourage your child’s empathy and social responsibility, not just academic achievement</a:t>
              </a:r>
              <a:endParaRPr/>
            </a:p>
          </p:txBody>
        </p:sp>
        <p:sp>
          <p:nvSpPr>
            <p:cNvPr id="311" name="Google Shape;311;p17"/>
            <p:cNvSpPr/>
            <p:nvPr/>
          </p:nvSpPr>
          <p:spPr>
            <a:xfrm>
              <a:off x="5126355" y="2763108"/>
              <a:ext cx="1971674" cy="1183005"/>
            </a:xfrm>
            <a:prstGeom prst="rect">
              <a:avLst/>
            </a:prstGeom>
            <a:solidFill>
              <a:srgbClr val="5B3C3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7"/>
            <p:cNvSpPr txBox="1"/>
            <p:nvPr/>
          </p:nvSpPr>
          <p:spPr>
            <a:xfrm>
              <a:off x="5126355" y="2763108"/>
              <a:ext cx="1971674" cy="11830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Twentieth Century"/>
                <a:buNone/>
              </a:pPr>
              <a:r>
                <a:rPr lang="en-US" sz="1300" b="0" i="0" u="none" strike="noStrike" cap="none">
                  <a:solidFill>
                    <a:schemeClr val="lt1"/>
                  </a:solidFill>
                  <a:latin typeface="Twentieth Century"/>
                  <a:ea typeface="Twentieth Century"/>
                  <a:cs typeface="Twentieth Century"/>
                  <a:sym typeface="Twentieth Century"/>
                </a:rPr>
                <a:t>Adapted from Mountford, S. “What Can a Parent Do?” </a:t>
              </a:r>
              <a:r>
                <a:rPr lang="en-US" sz="1300" b="0" i="1" u="none" strike="noStrike" cap="none">
                  <a:solidFill>
                    <a:schemeClr val="lt1"/>
                  </a:solidFill>
                  <a:latin typeface="Twentieth Century"/>
                  <a:ea typeface="Twentieth Century"/>
                  <a:cs typeface="Twentieth Century"/>
                  <a:sym typeface="Twentieth Century"/>
                </a:rPr>
                <a:t>California Association for the Gifted Parent Handbook</a:t>
              </a:r>
              <a:r>
                <a:rPr lang="en-US" sz="1300" b="0" i="0" u="none" strike="noStrike" cap="none">
                  <a:solidFill>
                    <a:schemeClr val="lt1"/>
                  </a:solidFill>
                  <a:latin typeface="Twentieth Century"/>
                  <a:ea typeface="Twentieth Century"/>
                  <a:cs typeface="Twentieth Century"/>
                  <a:sym typeface="Twentieth Century"/>
                </a:rPr>
                <a:t>. </a:t>
              </a: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6"/>
        <p:cNvGrpSpPr/>
        <p:nvPr/>
      </p:nvGrpSpPr>
      <p:grpSpPr>
        <a:xfrm>
          <a:off x="0" y="0"/>
          <a:ext cx="0" cy="0"/>
          <a:chOff x="0" y="0"/>
          <a:chExt cx="0" cy="0"/>
        </a:xfrm>
      </p:grpSpPr>
      <p:sp>
        <p:nvSpPr>
          <p:cNvPr id="317" name="Google Shape;317;p18"/>
          <p:cNvSpPr/>
          <p:nvPr/>
        </p:nvSpPr>
        <p:spPr>
          <a:xfrm>
            <a:off x="0" y="0"/>
            <a:ext cx="4101411"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18" name="Google Shape;318;p18"/>
          <p:cNvSpPr txBox="1">
            <a:spLocks noGrp="1"/>
          </p:cNvSpPr>
          <p:nvPr>
            <p:ph type="title"/>
          </p:nvPr>
        </p:nvSpPr>
        <p:spPr>
          <a:xfrm>
            <a:off x="768096" y="585216"/>
            <a:ext cx="283431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400"/>
              <a:buFont typeface="Georgia"/>
              <a:buNone/>
            </a:pPr>
            <a:r>
              <a:rPr lang="en-US" sz="2400" b="1">
                <a:solidFill>
                  <a:srgbClr val="FFFFFF"/>
                </a:solidFill>
                <a:latin typeface="Georgia"/>
                <a:ea typeface="Georgia"/>
                <a:cs typeface="Georgia"/>
                <a:sym typeface="Georgia"/>
              </a:rPr>
              <a:t>BE SURE TO READ THE  </a:t>
            </a:r>
            <a:br>
              <a:rPr lang="en-US" sz="2400" b="1">
                <a:solidFill>
                  <a:srgbClr val="FFFFFF"/>
                </a:solidFill>
                <a:latin typeface="Georgia"/>
                <a:ea typeface="Georgia"/>
                <a:cs typeface="Georgia"/>
                <a:sym typeface="Georgia"/>
              </a:rPr>
            </a:br>
            <a:r>
              <a:rPr lang="en-US" sz="2400" b="1">
                <a:solidFill>
                  <a:srgbClr val="FFFFFF"/>
                </a:solidFill>
                <a:latin typeface="Georgia"/>
                <a:ea typeface="Georgia"/>
                <a:cs typeface="Georgia"/>
                <a:sym typeface="Georgia"/>
              </a:rPr>
              <a:t>GATE PARENT NEWSLETTER!</a:t>
            </a:r>
            <a:endParaRPr/>
          </a:p>
        </p:txBody>
      </p:sp>
      <p:cxnSp>
        <p:nvCxnSpPr>
          <p:cNvPr id="319" name="Google Shape;319;p18"/>
          <p:cNvCxnSpPr/>
          <p:nvPr/>
        </p:nvCxnSpPr>
        <p:spPr>
          <a:xfrm rot="10800000">
            <a:off x="571500" y="826324"/>
            <a:ext cx="0" cy="914400"/>
          </a:xfrm>
          <a:prstGeom prst="straightConnector1">
            <a:avLst/>
          </a:prstGeom>
          <a:noFill/>
          <a:ln w="19050" cap="flat" cmpd="sng">
            <a:solidFill>
              <a:srgbClr val="E4D4CF"/>
            </a:solidFill>
            <a:prstDash val="solid"/>
            <a:round/>
            <a:headEnd type="none" w="sm" len="sm"/>
            <a:tailEnd type="none" w="sm" len="sm"/>
          </a:ln>
        </p:spPr>
      </p:cxnSp>
      <p:sp>
        <p:nvSpPr>
          <p:cNvPr id="320" name="Google Shape;320;p18"/>
          <p:cNvSpPr txBox="1">
            <a:spLocks noGrp="1"/>
          </p:cNvSpPr>
          <p:nvPr>
            <p:ph type="body" idx="1"/>
          </p:nvPr>
        </p:nvSpPr>
        <p:spPr>
          <a:xfrm>
            <a:off x="768096" y="2286000"/>
            <a:ext cx="2843784" cy="3931920"/>
          </a:xfrm>
          <a:prstGeom prst="rect">
            <a:avLst/>
          </a:prstGeom>
          <a:noFill/>
          <a:ln>
            <a:noFill/>
          </a:ln>
        </p:spPr>
        <p:txBody>
          <a:bodyPr spcFirstLastPara="1" wrap="square" lIns="45700" tIns="45700" rIns="45700" bIns="45700" anchor="t" anchorCtr="0">
            <a:normAutofit/>
          </a:bodyPr>
          <a:lstStyle/>
          <a:p>
            <a:pPr marL="91440" lvl="0" indent="-127000" algn="l" rtl="0">
              <a:lnSpc>
                <a:spcPct val="90000"/>
              </a:lnSpc>
              <a:spcBef>
                <a:spcPts val="0"/>
              </a:spcBef>
              <a:spcAft>
                <a:spcPts val="0"/>
              </a:spcAft>
              <a:buSzPts val="2000"/>
              <a:buFont typeface="Arial"/>
              <a:buChar char="•"/>
            </a:pPr>
            <a:r>
              <a:rPr lang="en-US">
                <a:solidFill>
                  <a:srgbClr val="FFFFFF"/>
                </a:solidFill>
                <a:latin typeface="Calibri"/>
                <a:ea typeface="Calibri"/>
                <a:cs typeface="Calibri"/>
                <a:sym typeface="Calibri"/>
              </a:rPr>
              <a:t>Published quarterly</a:t>
            </a:r>
            <a:endParaRPr/>
          </a:p>
          <a:p>
            <a:pPr marL="91440" lvl="0" indent="-127000" algn="l" rtl="0">
              <a:lnSpc>
                <a:spcPct val="90000"/>
              </a:lnSpc>
              <a:spcBef>
                <a:spcPts val="1400"/>
              </a:spcBef>
              <a:spcAft>
                <a:spcPts val="0"/>
              </a:spcAft>
              <a:buSzPts val="2000"/>
              <a:buFont typeface="Arial"/>
              <a:buChar char="•"/>
            </a:pPr>
            <a:r>
              <a:rPr lang="en-US">
                <a:solidFill>
                  <a:srgbClr val="FFFFFF"/>
                </a:solidFill>
                <a:latin typeface="Calibri"/>
                <a:ea typeface="Calibri"/>
                <a:cs typeface="Calibri"/>
                <a:sym typeface="Calibri"/>
              </a:rPr>
              <a:t>Current and past issues are available in English and Spanish on the GATE website</a:t>
            </a:r>
            <a:endParaRPr/>
          </a:p>
          <a:p>
            <a:pPr marL="91440" lvl="0" indent="-127000" algn="l" rtl="0">
              <a:lnSpc>
                <a:spcPct val="90000"/>
              </a:lnSpc>
              <a:spcBef>
                <a:spcPts val="1400"/>
              </a:spcBef>
              <a:spcAft>
                <a:spcPts val="0"/>
              </a:spcAft>
              <a:buSzPts val="2000"/>
              <a:buFont typeface="Arial"/>
              <a:buChar char="•"/>
            </a:pPr>
            <a:r>
              <a:rPr lang="en-US">
                <a:solidFill>
                  <a:srgbClr val="FFFFFF"/>
                </a:solidFill>
                <a:latin typeface="Calibri"/>
                <a:ea typeface="Calibri"/>
                <a:cs typeface="Calibri"/>
                <a:sym typeface="Calibri"/>
              </a:rPr>
              <a:t>Go to achieve.lausd.net/gate and click on “Parents”</a:t>
            </a:r>
            <a:endParaRPr/>
          </a:p>
          <a:p>
            <a:pPr marL="91440" lvl="0" indent="-127000" algn="l" rtl="0">
              <a:lnSpc>
                <a:spcPct val="90000"/>
              </a:lnSpc>
              <a:spcBef>
                <a:spcPts val="1400"/>
              </a:spcBef>
              <a:spcAft>
                <a:spcPts val="0"/>
              </a:spcAft>
              <a:buSzPts val="2000"/>
              <a:buFont typeface="Arial"/>
              <a:buChar char="•"/>
            </a:pPr>
            <a:r>
              <a:rPr lang="en-US">
                <a:solidFill>
                  <a:srgbClr val="FFFFFF"/>
                </a:solidFill>
                <a:latin typeface="Calibri"/>
                <a:ea typeface="Calibri"/>
                <a:cs typeface="Calibri"/>
                <a:sym typeface="Calibri"/>
              </a:rPr>
              <a:t>Click on “Parent Newsletters”</a:t>
            </a:r>
            <a:endParaRPr/>
          </a:p>
          <a:p>
            <a:pPr marL="91440" lvl="0" indent="-91440" algn="l" rtl="0">
              <a:lnSpc>
                <a:spcPct val="90000"/>
              </a:lnSpc>
              <a:spcBef>
                <a:spcPts val="1400"/>
              </a:spcBef>
              <a:spcAft>
                <a:spcPts val="0"/>
              </a:spcAft>
              <a:buSzPts val="2000"/>
              <a:buFont typeface="Arial"/>
              <a:buNone/>
            </a:pPr>
            <a:endParaRPr>
              <a:solidFill>
                <a:srgbClr val="FFFFFF"/>
              </a:solidFill>
            </a:endParaRPr>
          </a:p>
          <a:p>
            <a:pPr marL="91440" lvl="0" indent="0" algn="l" rtl="0">
              <a:lnSpc>
                <a:spcPct val="90000"/>
              </a:lnSpc>
              <a:spcBef>
                <a:spcPts val="1400"/>
              </a:spcBef>
              <a:spcAft>
                <a:spcPts val="0"/>
              </a:spcAft>
              <a:buSzPts val="2000"/>
              <a:buFont typeface="Arial"/>
              <a:buNone/>
            </a:pPr>
            <a:endParaRPr>
              <a:solidFill>
                <a:srgbClr val="FFFFFF"/>
              </a:solidFill>
            </a:endParaRPr>
          </a:p>
        </p:txBody>
      </p:sp>
      <p:pic>
        <p:nvPicPr>
          <p:cNvPr id="321" name="Google Shape;321;p18" descr="Diagram&#10;&#10;Description automatically generated"/>
          <p:cNvPicPr preferRelativeResize="0"/>
          <p:nvPr/>
        </p:nvPicPr>
        <p:blipFill rotWithShape="1">
          <a:blip r:embed="rId3">
            <a:alphaModFix/>
          </a:blip>
          <a:srcRect/>
          <a:stretch/>
        </p:blipFill>
        <p:spPr>
          <a:xfrm>
            <a:off x="4572000" y="701040"/>
            <a:ext cx="4091940" cy="545592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5"/>
        <p:cNvGrpSpPr/>
        <p:nvPr/>
      </p:nvGrpSpPr>
      <p:grpSpPr>
        <a:xfrm>
          <a:off x="0" y="0"/>
          <a:ext cx="0" cy="0"/>
          <a:chOff x="0" y="0"/>
          <a:chExt cx="0" cy="0"/>
        </a:xfrm>
      </p:grpSpPr>
      <p:sp>
        <p:nvSpPr>
          <p:cNvPr id="326" name="Google Shape;326;p19"/>
          <p:cNvSpPr/>
          <p:nvPr/>
        </p:nvSpPr>
        <p:spPr>
          <a:xfrm>
            <a:off x="0" y="0"/>
            <a:ext cx="4101411"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27" name="Google Shape;327;p19"/>
          <p:cNvSpPr txBox="1">
            <a:spLocks noGrp="1"/>
          </p:cNvSpPr>
          <p:nvPr>
            <p:ph type="title"/>
          </p:nvPr>
        </p:nvSpPr>
        <p:spPr>
          <a:xfrm>
            <a:off x="768096" y="585216"/>
            <a:ext cx="283431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2400"/>
              <a:buFont typeface="Georgia"/>
              <a:buNone/>
            </a:pPr>
            <a:r>
              <a:rPr lang="en-US" sz="2400" b="1">
                <a:solidFill>
                  <a:srgbClr val="FFFFFF"/>
                </a:solidFill>
                <a:latin typeface="Georgia"/>
                <a:ea typeface="Georgia"/>
                <a:cs typeface="Georgia"/>
                <a:sym typeface="Georgia"/>
              </a:rPr>
              <a:t>ADDITIONAL DISTRICTWIDE GATE PARENT MEETINGS</a:t>
            </a:r>
            <a:endParaRPr/>
          </a:p>
        </p:txBody>
      </p:sp>
      <p:cxnSp>
        <p:nvCxnSpPr>
          <p:cNvPr id="328" name="Google Shape;328;p19"/>
          <p:cNvCxnSpPr/>
          <p:nvPr/>
        </p:nvCxnSpPr>
        <p:spPr>
          <a:xfrm rot="10800000">
            <a:off x="571500" y="826324"/>
            <a:ext cx="0" cy="914400"/>
          </a:xfrm>
          <a:prstGeom prst="straightConnector1">
            <a:avLst/>
          </a:prstGeom>
          <a:noFill/>
          <a:ln w="19050" cap="flat" cmpd="sng">
            <a:solidFill>
              <a:srgbClr val="E4D4CF"/>
            </a:solidFill>
            <a:prstDash val="solid"/>
            <a:round/>
            <a:headEnd type="none" w="sm" len="sm"/>
            <a:tailEnd type="none" w="sm" len="sm"/>
          </a:ln>
        </p:spPr>
      </p:cxnSp>
      <p:sp>
        <p:nvSpPr>
          <p:cNvPr id="329" name="Google Shape;329;p19"/>
          <p:cNvSpPr txBox="1">
            <a:spLocks noGrp="1"/>
          </p:cNvSpPr>
          <p:nvPr>
            <p:ph type="body" idx="1"/>
          </p:nvPr>
        </p:nvSpPr>
        <p:spPr>
          <a:xfrm>
            <a:off x="768096" y="2286000"/>
            <a:ext cx="2843784" cy="3931920"/>
          </a:xfrm>
          <a:prstGeom prst="rect">
            <a:avLst/>
          </a:prstGeom>
          <a:noFill/>
          <a:ln>
            <a:noFill/>
          </a:ln>
        </p:spPr>
        <p:txBody>
          <a:bodyPr spcFirstLastPara="1" wrap="square" lIns="45700" tIns="45700" rIns="45700" bIns="45700" anchor="t" anchorCtr="0">
            <a:normAutofit/>
          </a:bodyPr>
          <a:lstStyle/>
          <a:p>
            <a:pPr marL="91440" lvl="0" indent="0" algn="l" rtl="0">
              <a:lnSpc>
                <a:spcPct val="90000"/>
              </a:lnSpc>
              <a:spcBef>
                <a:spcPts val="1400"/>
              </a:spcBef>
              <a:spcAft>
                <a:spcPts val="0"/>
              </a:spcAft>
              <a:buSzPts val="2000"/>
              <a:buFont typeface="Arial"/>
              <a:buNone/>
            </a:pPr>
            <a:endParaRPr dirty="0">
              <a:solidFill>
                <a:srgbClr val="FFFFFF"/>
              </a:solidFill>
              <a:latin typeface="Calibri"/>
              <a:ea typeface="Calibri"/>
              <a:cs typeface="Calibri"/>
              <a:sym typeface="Calibri"/>
            </a:endParaRPr>
          </a:p>
          <a:p>
            <a:pPr marL="0" lvl="0" indent="0" algn="l" rtl="0">
              <a:lnSpc>
                <a:spcPct val="90000"/>
              </a:lnSpc>
              <a:spcBef>
                <a:spcPts val="1400"/>
              </a:spcBef>
              <a:spcAft>
                <a:spcPts val="0"/>
              </a:spcAft>
              <a:buSzPts val="2000"/>
              <a:buNone/>
            </a:pPr>
            <a:r>
              <a:rPr lang="en-US" dirty="0">
                <a:solidFill>
                  <a:srgbClr val="FFFFFF"/>
                </a:solidFill>
                <a:latin typeface="Calibri"/>
                <a:ea typeface="Calibri"/>
                <a:cs typeface="Calibri"/>
                <a:sym typeface="Calibri"/>
              </a:rPr>
              <a:t>The annual GATE/SAS Parent Conference and February Parent Meeting have been replaced by bi-monthly webinars. </a:t>
            </a:r>
            <a:endParaRPr dirty="0"/>
          </a:p>
        </p:txBody>
      </p:sp>
      <p:pic>
        <p:nvPicPr>
          <p:cNvPr id="330" name="Google Shape;330;p19"/>
          <p:cNvPicPr preferRelativeResize="0"/>
          <p:nvPr/>
        </p:nvPicPr>
        <p:blipFill rotWithShape="1">
          <a:blip r:embed="rId3">
            <a:alphaModFix/>
          </a:blip>
          <a:srcRect/>
          <a:stretch/>
        </p:blipFill>
        <p:spPr>
          <a:xfrm>
            <a:off x="4572000" y="1859202"/>
            <a:ext cx="4091940" cy="313959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4"/>
        <p:cNvGrpSpPr/>
        <p:nvPr/>
      </p:nvGrpSpPr>
      <p:grpSpPr>
        <a:xfrm>
          <a:off x="0" y="0"/>
          <a:ext cx="0" cy="0"/>
          <a:chOff x="0" y="0"/>
          <a:chExt cx="0" cy="0"/>
        </a:xfrm>
      </p:grpSpPr>
      <p:sp>
        <p:nvSpPr>
          <p:cNvPr id="335" name="Google Shape;335;p20"/>
          <p:cNvSpPr/>
          <p:nvPr/>
        </p:nvSpPr>
        <p:spPr>
          <a:xfrm>
            <a:off x="0" y="0"/>
            <a:ext cx="9141714" cy="685754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36" name="Google Shape;336;p20"/>
          <p:cNvSpPr/>
          <p:nvPr/>
        </p:nvSpPr>
        <p:spPr>
          <a:xfrm>
            <a:off x="0" y="4572457"/>
            <a:ext cx="9141714" cy="228554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37" name="Google Shape;337;p20"/>
          <p:cNvSpPr txBox="1">
            <a:spLocks noGrp="1"/>
          </p:cNvSpPr>
          <p:nvPr>
            <p:ph type="title"/>
          </p:nvPr>
        </p:nvSpPr>
        <p:spPr>
          <a:xfrm>
            <a:off x="768096" y="4971088"/>
            <a:ext cx="7290054"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FFFFFF"/>
              </a:buClr>
              <a:buSzPts val="4400"/>
              <a:buFont typeface="Georgia"/>
              <a:buNone/>
            </a:pPr>
            <a:r>
              <a:rPr lang="en-US" b="1">
                <a:solidFill>
                  <a:srgbClr val="FFFFFF"/>
                </a:solidFill>
                <a:latin typeface="Georgia"/>
                <a:ea typeface="Georgia"/>
                <a:cs typeface="Georgia"/>
                <a:sym typeface="Georgia"/>
              </a:rPr>
              <a:t>Q &amp; A</a:t>
            </a:r>
            <a:endParaRPr/>
          </a:p>
        </p:txBody>
      </p:sp>
      <p:cxnSp>
        <p:nvCxnSpPr>
          <p:cNvPr id="338" name="Google Shape;338;p20"/>
          <p:cNvCxnSpPr/>
          <p:nvPr/>
        </p:nvCxnSpPr>
        <p:spPr>
          <a:xfrm rot="10800000">
            <a:off x="571500" y="5242273"/>
            <a:ext cx="0" cy="914400"/>
          </a:xfrm>
          <a:prstGeom prst="straightConnector1">
            <a:avLst/>
          </a:prstGeom>
          <a:noFill/>
          <a:ln w="19050" cap="flat" cmpd="sng">
            <a:solidFill>
              <a:srgbClr val="FFFFFF">
                <a:alpha val="80000"/>
              </a:srgbClr>
            </a:solidFill>
            <a:prstDash val="solid"/>
            <a:round/>
            <a:headEnd type="none" w="sm" len="sm"/>
            <a:tailEnd type="none" w="sm" len="sm"/>
          </a:ln>
        </p:spPr>
      </p:cxnSp>
      <p:grpSp>
        <p:nvGrpSpPr>
          <p:cNvPr id="339" name="Google Shape;339;p20"/>
          <p:cNvGrpSpPr/>
          <p:nvPr/>
        </p:nvGrpSpPr>
        <p:grpSpPr>
          <a:xfrm>
            <a:off x="495993" y="957036"/>
            <a:ext cx="8144869" cy="2726933"/>
            <a:chOff x="13790" y="314098"/>
            <a:chExt cx="8144869" cy="2726933"/>
          </a:xfrm>
        </p:grpSpPr>
        <p:sp>
          <p:nvSpPr>
            <p:cNvPr id="340" name="Google Shape;340;p20"/>
            <p:cNvSpPr/>
            <p:nvPr/>
          </p:nvSpPr>
          <p:spPr>
            <a:xfrm>
              <a:off x="13790" y="314098"/>
              <a:ext cx="1078280" cy="107828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0"/>
            <p:cNvSpPr/>
            <p:nvPr/>
          </p:nvSpPr>
          <p:spPr>
            <a:xfrm>
              <a:off x="240229" y="540537"/>
              <a:ext cx="625402" cy="6254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0"/>
            <p:cNvSpPr/>
            <p:nvPr/>
          </p:nvSpPr>
          <p:spPr>
            <a:xfrm>
              <a:off x="1323131" y="314098"/>
              <a:ext cx="2541661" cy="1078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0"/>
            <p:cNvSpPr txBox="1"/>
            <p:nvPr/>
          </p:nvSpPr>
          <p:spPr>
            <a:xfrm>
              <a:off x="1323131" y="314098"/>
              <a:ext cx="2541661" cy="107828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Questions or comments?</a:t>
              </a:r>
              <a:endParaRPr/>
            </a:p>
          </p:txBody>
        </p:sp>
        <p:sp>
          <p:nvSpPr>
            <p:cNvPr id="344" name="Google Shape;344;p20"/>
            <p:cNvSpPr/>
            <p:nvPr/>
          </p:nvSpPr>
          <p:spPr>
            <a:xfrm>
              <a:off x="4307657" y="314098"/>
              <a:ext cx="1078280" cy="107828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0"/>
            <p:cNvSpPr/>
            <p:nvPr/>
          </p:nvSpPr>
          <p:spPr>
            <a:xfrm>
              <a:off x="4534096" y="540537"/>
              <a:ext cx="625402" cy="6254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0"/>
            <p:cNvSpPr/>
            <p:nvPr/>
          </p:nvSpPr>
          <p:spPr>
            <a:xfrm>
              <a:off x="5616998" y="314098"/>
              <a:ext cx="2541661" cy="1078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0"/>
            <p:cNvSpPr txBox="1"/>
            <p:nvPr/>
          </p:nvSpPr>
          <p:spPr>
            <a:xfrm>
              <a:off x="5616998" y="314098"/>
              <a:ext cx="2541661" cy="107828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For more information, visit </a:t>
              </a:r>
              <a:r>
                <a:rPr lang="en-US" sz="1600" b="0" i="0" u="sng" strike="noStrike" cap="none">
                  <a:solidFill>
                    <a:schemeClr val="dk1"/>
                  </a:solidFill>
                  <a:latin typeface="Twentieth Century"/>
                  <a:ea typeface="Twentieth Century"/>
                  <a:cs typeface="Twentieth Century"/>
                  <a:sym typeface="Twentieth Century"/>
                  <a:hlinkClick r:id="rId5">
                    <a:extLst>
                      <a:ext uri="{A12FA001-AC4F-418D-AE19-62706E023703}">
                        <ahyp:hlinkClr xmlns:ahyp="http://schemas.microsoft.com/office/drawing/2018/hyperlinkcolor" val="tx"/>
                      </a:ext>
                    </a:extLst>
                  </a:hlinkClick>
                </a:rPr>
                <a:t>http://achieve.lausd.net/gate</a:t>
              </a:r>
              <a:r>
                <a:rPr lang="en-US" sz="1600" b="0" i="0" u="none" strike="noStrike" cap="none">
                  <a:solidFill>
                    <a:schemeClr val="dk1"/>
                  </a:solidFill>
                  <a:latin typeface="Twentieth Century"/>
                  <a:ea typeface="Twentieth Century"/>
                  <a:cs typeface="Twentieth Century"/>
                  <a:sym typeface="Twentieth Century"/>
                </a:rPr>
                <a:t> or email </a:t>
              </a:r>
              <a:r>
                <a:rPr lang="en-US" sz="1600" b="0" i="0" u="sng" strike="noStrike" cap="none">
                  <a:solidFill>
                    <a:schemeClr val="dk1"/>
                  </a:solidFill>
                  <a:latin typeface="Twentieth Century"/>
                  <a:ea typeface="Twentieth Century"/>
                  <a:cs typeface="Twentieth Century"/>
                  <a:sym typeface="Twentieth Century"/>
                  <a:hlinkClick r:id="rId6">
                    <a:extLst>
                      <a:ext uri="{A12FA001-AC4F-418D-AE19-62706E023703}">
                        <ahyp:hlinkClr xmlns:ahyp="http://schemas.microsoft.com/office/drawing/2018/hyperlinkcolor" val="tx"/>
                      </a:ext>
                    </a:extLst>
                  </a:hlinkClick>
                </a:rPr>
                <a:t>GATE@lausd.net</a:t>
              </a:r>
              <a:endParaRPr sz="1600" b="0" i="0" u="none" strike="noStrike" cap="none">
                <a:solidFill>
                  <a:schemeClr val="dk1"/>
                </a:solidFill>
                <a:latin typeface="Twentieth Century"/>
                <a:ea typeface="Twentieth Century"/>
                <a:cs typeface="Twentieth Century"/>
                <a:sym typeface="Twentieth Century"/>
              </a:endParaRPr>
            </a:p>
          </p:txBody>
        </p:sp>
        <p:sp>
          <p:nvSpPr>
            <p:cNvPr id="348" name="Google Shape;348;p20"/>
            <p:cNvSpPr/>
            <p:nvPr/>
          </p:nvSpPr>
          <p:spPr>
            <a:xfrm>
              <a:off x="13790" y="1962751"/>
              <a:ext cx="1078280" cy="1078280"/>
            </a:xfrm>
            <a:prstGeom prst="ellipse">
              <a:avLst/>
            </a:prstGeom>
            <a:solidFill>
              <a:srgbClr val="9E7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0"/>
            <p:cNvSpPr/>
            <p:nvPr/>
          </p:nvSpPr>
          <p:spPr>
            <a:xfrm>
              <a:off x="240229" y="2189189"/>
              <a:ext cx="625402" cy="625402"/>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0"/>
            <p:cNvSpPr/>
            <p:nvPr/>
          </p:nvSpPr>
          <p:spPr>
            <a:xfrm>
              <a:off x="1323131" y="1962751"/>
              <a:ext cx="2541661" cy="1078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0"/>
            <p:cNvSpPr txBox="1"/>
            <p:nvPr/>
          </p:nvSpPr>
          <p:spPr>
            <a:xfrm>
              <a:off x="1323131" y="1962751"/>
              <a:ext cx="2541661" cy="107828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Thank you attending!  </a:t>
              </a:r>
              <a:endParaRPr/>
            </a:p>
          </p:txBody>
        </p:sp>
        <p:sp>
          <p:nvSpPr>
            <p:cNvPr id="352" name="Google Shape;352;p20"/>
            <p:cNvSpPr/>
            <p:nvPr/>
          </p:nvSpPr>
          <p:spPr>
            <a:xfrm>
              <a:off x="4307657" y="1962751"/>
              <a:ext cx="1078280" cy="1078280"/>
            </a:xfrm>
            <a:prstGeom prst="ellipse">
              <a:avLst/>
            </a:prstGeom>
            <a:solidFill>
              <a:srgbClr val="A36D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0"/>
            <p:cNvSpPr/>
            <p:nvPr/>
          </p:nvSpPr>
          <p:spPr>
            <a:xfrm>
              <a:off x="4534096" y="2189189"/>
              <a:ext cx="625402" cy="625402"/>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p:nvPr/>
          </p:nvSpPr>
          <p:spPr>
            <a:xfrm>
              <a:off x="5616998" y="1962751"/>
              <a:ext cx="2541661" cy="1078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0"/>
            <p:cNvSpPr txBox="1"/>
            <p:nvPr/>
          </p:nvSpPr>
          <p:spPr>
            <a:xfrm>
              <a:off x="5616998" y="1962751"/>
              <a:ext cx="2541661" cy="107828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600"/>
                <a:buFont typeface="Twentieth Century"/>
                <a:buNone/>
              </a:pPr>
              <a:r>
                <a:rPr lang="en-US" sz="1600" b="0" i="0" u="none" strike="noStrike" cap="none">
                  <a:solidFill>
                    <a:schemeClr val="dk1"/>
                  </a:solidFill>
                  <a:latin typeface="Twentieth Century"/>
                  <a:ea typeface="Twentieth Century"/>
                  <a:cs typeface="Twentieth Century"/>
                  <a:sym typeface="Twentieth Century"/>
                </a:rPr>
                <a:t>Together, we make a difference.</a:t>
              </a:r>
              <a:endParaRPr/>
            </a:p>
          </p:txBody>
        </p:sp>
      </p:grpSp>
    </p:spTree>
  </p:cSld>
  <p:clrMapOvr>
    <a:masterClrMapping/>
  </p:clrMapOvr>
</p:sld>
</file>

<file path=ppt/theme/theme1.xml><?xml version="1.0" encoding="utf-8"?>
<a:theme xmlns:a="http://schemas.openxmlformats.org/drawingml/2006/main" name="Integral">
  <a:themeElements>
    <a:clrScheme name="Custom 2">
      <a:dk1>
        <a:srgbClr val="000000"/>
      </a:dk1>
      <a:lt1>
        <a:srgbClr val="FFFFFF"/>
      </a:lt1>
      <a:dk2>
        <a:srgbClr val="404040"/>
      </a:dk2>
      <a:lt2>
        <a:srgbClr val="DFE3E5"/>
      </a:lt2>
      <a:accent1>
        <a:srgbClr val="5C3D34"/>
      </a:accent1>
      <a:accent2>
        <a:srgbClr val="DAB187"/>
      </a:accent2>
      <a:accent3>
        <a:srgbClr val="5C3D34"/>
      </a:accent3>
      <a:accent4>
        <a:srgbClr val="9E7E6F"/>
      </a:accent4>
      <a:accent5>
        <a:srgbClr val="A3703A"/>
      </a:accent5>
      <a:accent6>
        <a:srgbClr val="A38038"/>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gral">
  <a:themeElements>
    <a:clrScheme name="Custom 2">
      <a:dk1>
        <a:srgbClr val="000000"/>
      </a:dk1>
      <a:lt1>
        <a:srgbClr val="FFFFFF"/>
      </a:lt1>
      <a:dk2>
        <a:srgbClr val="404040"/>
      </a:dk2>
      <a:lt2>
        <a:srgbClr val="DFE3E5"/>
      </a:lt2>
      <a:accent1>
        <a:srgbClr val="5C3D34"/>
      </a:accent1>
      <a:accent2>
        <a:srgbClr val="DAB187"/>
      </a:accent2>
      <a:accent3>
        <a:srgbClr val="5C3D34"/>
      </a:accent3>
      <a:accent4>
        <a:srgbClr val="9E7E6F"/>
      </a:accent4>
      <a:accent5>
        <a:srgbClr val="A3703A"/>
      </a:accent5>
      <a:accent6>
        <a:srgbClr val="A38038"/>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4039</TotalTime>
  <Words>2272</Words>
  <Application>Microsoft Macintosh PowerPoint</Application>
  <PresentationFormat>On-screen Show (4:3)</PresentationFormat>
  <Paragraphs>226</Paragraphs>
  <Slides>45</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Noto Sans Symbols</vt:lpstr>
      <vt:lpstr>Twentieth Century</vt:lpstr>
      <vt:lpstr>Arial</vt:lpstr>
      <vt:lpstr>Calibri</vt:lpstr>
      <vt:lpstr>Georgia</vt:lpstr>
      <vt:lpstr>Integral</vt:lpstr>
      <vt:lpstr>Integral</vt:lpstr>
      <vt:lpstr>FALL GATE PARENT MEETING 2022</vt:lpstr>
      <vt:lpstr>MEETING AGENDA</vt:lpstr>
      <vt:lpstr>GIFTED/TALENTED  PROGRAMS GOAL</vt:lpstr>
      <vt:lpstr>DISPELLING THE  MYTHS</vt:lpstr>
      <vt:lpstr>CHARACTERISTICS OF GIFTED LEARNERS</vt:lpstr>
      <vt:lpstr>WHAT GIFTED STUDENTS NEED</vt:lpstr>
      <vt:lpstr>REFERRALS FOR IDENTIFICATION</vt:lpstr>
      <vt:lpstr>CATEGORIES OF IDENTIFICATION</vt:lpstr>
      <vt:lpstr>PowerPoint Presentation</vt:lpstr>
      <vt:lpstr>DID YOU KNOW?</vt:lpstr>
      <vt:lpstr>SECOND GRADE TESTING FOR  HIGH ACHIEVEMENT CATEGORY</vt:lpstr>
      <vt:lpstr>SECOND GRADE TESTING FOR  HIGH ACHIEVEMENT CATEGORY</vt:lpstr>
      <vt:lpstr>OLSAT Listening Section </vt:lpstr>
      <vt:lpstr>OLSAT Independent Section </vt:lpstr>
      <vt:lpstr>HIGHLY GIFTED DESIGNATION:    INTELLECTUAL CATEGORY</vt:lpstr>
      <vt:lpstr>Creative Ability Category</vt:lpstr>
      <vt:lpstr>Creative Ability Characteristics</vt:lpstr>
      <vt:lpstr>Creative Ability Evaluation</vt:lpstr>
      <vt:lpstr>PowerPoint Presentation</vt:lpstr>
      <vt:lpstr>Leadership Ability Category</vt:lpstr>
      <vt:lpstr>Leadership Ability Characteristics</vt:lpstr>
      <vt:lpstr>LeadershipEvaluation</vt:lpstr>
      <vt:lpstr>What topic is the student interested in?</vt:lpstr>
      <vt:lpstr>What activities could students initiate?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IDENTIFICATION… AND BEYOND!</vt:lpstr>
      <vt:lpstr>GATE PROGRAM OPTIONS</vt:lpstr>
      <vt:lpstr>SCHOOL GATE/SAS PROGRAM</vt:lpstr>
      <vt:lpstr>SCHOOL GATE/SAS PROGRAM</vt:lpstr>
      <vt:lpstr>NO MATTER WHAT PROGRAM, IT’S ALL ABOUT DIFFERENTIATION:  HOW IS THE CORE CURRICULUM MODIFIED TO MEET THE NEEDS OF GIFTED LEARNERS?</vt:lpstr>
      <vt:lpstr>WHAT CAN A PARENT DO TO NURTURE GIFTEDNESS?</vt:lpstr>
      <vt:lpstr>BE SURE TO READ THE   GATE PARENT NEWSLETTER!</vt:lpstr>
      <vt:lpstr>ADDITIONAL DISTRICTWIDE GATE PARENT MEETINGS</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GATE PARENT MEETING 2022</dc:title>
  <dc:creator>Furfari, Susanna</dc:creator>
  <cp:lastModifiedBy>LAUSD User</cp:lastModifiedBy>
  <cp:revision>6</cp:revision>
  <dcterms:created xsi:type="dcterms:W3CDTF">2021-08-05T23:57:28Z</dcterms:created>
  <dcterms:modified xsi:type="dcterms:W3CDTF">2022-10-19T20:58:50Z</dcterms:modified>
</cp:coreProperties>
</file>